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300" r:id="rId2"/>
    <p:sldId id="345" r:id="rId3"/>
    <p:sldId id="360" r:id="rId4"/>
    <p:sldId id="307" r:id="rId5"/>
    <p:sldId id="301" r:id="rId6"/>
    <p:sldId id="329" r:id="rId7"/>
    <p:sldId id="308" r:id="rId8"/>
    <p:sldId id="311" r:id="rId9"/>
    <p:sldId id="303" r:id="rId10"/>
    <p:sldId id="310" r:id="rId11"/>
    <p:sldId id="313" r:id="rId12"/>
    <p:sldId id="305" r:id="rId13"/>
    <p:sldId id="312" r:id="rId14"/>
    <p:sldId id="363" r:id="rId15"/>
    <p:sldId id="350" r:id="rId16"/>
    <p:sldId id="352" r:id="rId17"/>
    <p:sldId id="351" r:id="rId18"/>
    <p:sldId id="353" r:id="rId19"/>
    <p:sldId id="358" r:id="rId20"/>
    <p:sldId id="359" r:id="rId21"/>
    <p:sldId id="367" r:id="rId22"/>
    <p:sldId id="364" r:id="rId23"/>
    <p:sldId id="362" r:id="rId24"/>
    <p:sldId id="365" r:id="rId25"/>
    <p:sldId id="366" r:id="rId26"/>
    <p:sldId id="369" r:id="rId27"/>
    <p:sldId id="368" r:id="rId28"/>
    <p:sldId id="370" r:id="rId29"/>
    <p:sldId id="372" r:id="rId30"/>
    <p:sldId id="318" r:id="rId31"/>
    <p:sldId id="302" r:id="rId32"/>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mn-ea"/>
        <a:cs typeface="+mn-cs"/>
      </a:defRPr>
    </a:lvl5pPr>
    <a:lvl6pPr marL="2286000" algn="l" defTabSz="914400" rtl="0" eaLnBrk="1" latinLnBrk="0" hangingPunct="1">
      <a:defRPr sz="4000" kern="1200">
        <a:solidFill>
          <a:schemeClr val="tx1"/>
        </a:solidFill>
        <a:latin typeface="Arial" pitchFamily="34" charset="0"/>
        <a:ea typeface="+mn-ea"/>
        <a:cs typeface="+mn-cs"/>
      </a:defRPr>
    </a:lvl6pPr>
    <a:lvl7pPr marL="2743200" algn="l" defTabSz="914400" rtl="0" eaLnBrk="1" latinLnBrk="0" hangingPunct="1">
      <a:defRPr sz="4000" kern="1200">
        <a:solidFill>
          <a:schemeClr val="tx1"/>
        </a:solidFill>
        <a:latin typeface="Arial" pitchFamily="34" charset="0"/>
        <a:ea typeface="+mn-ea"/>
        <a:cs typeface="+mn-cs"/>
      </a:defRPr>
    </a:lvl7pPr>
    <a:lvl8pPr marL="3200400" algn="l" defTabSz="914400" rtl="0" eaLnBrk="1" latinLnBrk="0" hangingPunct="1">
      <a:defRPr sz="4000" kern="1200">
        <a:solidFill>
          <a:schemeClr val="tx1"/>
        </a:solidFill>
        <a:latin typeface="Arial" pitchFamily="34" charset="0"/>
        <a:ea typeface="+mn-ea"/>
        <a:cs typeface="+mn-cs"/>
      </a:defRPr>
    </a:lvl8pPr>
    <a:lvl9pPr marL="3657600" algn="l" defTabSz="914400" rtl="0" eaLnBrk="1" latinLnBrk="0" hangingPunct="1">
      <a:defRPr sz="4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180F9B"/>
    <a:srgbClr val="007B71"/>
    <a:srgbClr val="006F41"/>
    <a:srgbClr val="66A48B"/>
    <a:srgbClr val="EAEAEA"/>
    <a:srgbClr val="DDDDDD"/>
    <a:srgbClr val="91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2" autoAdjust="0"/>
    <p:restoredTop sz="97956" autoAdjust="0"/>
  </p:normalViewPr>
  <p:slideViewPr>
    <p:cSldViewPr snapToGrid="0">
      <p:cViewPr varScale="1">
        <p:scale>
          <a:sx n="121" d="100"/>
          <a:sy n="121" d="100"/>
        </p:scale>
        <p:origin x="2141" y="91"/>
      </p:cViewPr>
      <p:guideLst>
        <p:guide orient="horz" pos="2160"/>
        <p:guide pos="2880"/>
      </p:guideLst>
    </p:cSldViewPr>
  </p:slideViewPr>
  <p:outlineViewPr>
    <p:cViewPr>
      <p:scale>
        <a:sx n="33" d="100"/>
        <a:sy n="33" d="100"/>
      </p:scale>
      <p:origin x="0" y="60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sz="1800" b="1" i="0" baseline="0" dirty="0">
                <a:solidFill>
                  <a:schemeClr val="bg1"/>
                </a:solidFill>
              </a:rPr>
              <a:t>Wetlands surveyed 2004-05</a:t>
            </a:r>
          </a:p>
        </c:rich>
      </c:tx>
      <c:layout>
        <c:manualLayout>
          <c:xMode val="edge"/>
          <c:yMode val="edge"/>
          <c:x val="0.19656066801173663"/>
          <c:y val="0.16089387362206176"/>
        </c:manualLayout>
      </c:layout>
      <c:overlay val="0"/>
    </c:title>
    <c:autoTitleDeleted val="0"/>
    <c:plotArea>
      <c:layout>
        <c:manualLayout>
          <c:layoutTarget val="inner"/>
          <c:xMode val="edge"/>
          <c:yMode val="edge"/>
          <c:x val="0.16512721624082705"/>
          <c:y val="0.23270021351635223"/>
          <c:w val="0.79859160462085099"/>
          <c:h val="0.63854973105760859"/>
        </c:manualLayout>
      </c:layout>
      <c:barChart>
        <c:barDir val="col"/>
        <c:grouping val="clustered"/>
        <c:varyColors val="0"/>
        <c:ser>
          <c:idx val="0"/>
          <c:order val="0"/>
          <c:spPr>
            <a:solidFill>
              <a:srgbClr val="FFFF66"/>
            </a:solidFill>
          </c:spPr>
          <c:invertIfNegative val="0"/>
          <c:cat>
            <c:numRef>
              <c:f>Histogram!$A$2:$A$11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Histogram!$C$2:$C$11</c:f>
              <c:numCache>
                <c:formatCode>General</c:formatCode>
                <c:ptCount val="10"/>
                <c:pt idx="0">
                  <c:v>0.17880794701986755</c:v>
                </c:pt>
                <c:pt idx="1">
                  <c:v>9.9337748344370855E-2</c:v>
                </c:pt>
                <c:pt idx="2">
                  <c:v>7.9470198675496692E-2</c:v>
                </c:pt>
                <c:pt idx="3">
                  <c:v>0.11920529801324503</c:v>
                </c:pt>
                <c:pt idx="4">
                  <c:v>9.9337748344370855E-2</c:v>
                </c:pt>
                <c:pt idx="5">
                  <c:v>0.10596026490066225</c:v>
                </c:pt>
                <c:pt idx="6">
                  <c:v>9.9337748344370855E-2</c:v>
                </c:pt>
                <c:pt idx="7">
                  <c:v>9.9337748344370855E-2</c:v>
                </c:pt>
                <c:pt idx="8">
                  <c:v>6.6225165562913912E-2</c:v>
                </c:pt>
                <c:pt idx="9">
                  <c:v>5.2980132450331126E-2</c:v>
                </c:pt>
              </c:numCache>
            </c:numRef>
          </c:val>
          <c:extLst>
            <c:ext xmlns:c16="http://schemas.microsoft.com/office/drawing/2014/chart" uri="{C3380CC4-5D6E-409C-BE32-E72D297353CC}">
              <c16:uniqueId val="{00000000-575E-487C-B061-811F8BA71976}"/>
            </c:ext>
          </c:extLst>
        </c:ser>
        <c:dLbls>
          <c:showLegendKey val="0"/>
          <c:showVal val="0"/>
          <c:showCatName val="0"/>
          <c:showSerName val="0"/>
          <c:showPercent val="0"/>
          <c:showBubbleSize val="0"/>
        </c:dLbls>
        <c:gapWidth val="150"/>
        <c:axId val="7137920"/>
        <c:axId val="34558720"/>
      </c:barChart>
      <c:catAx>
        <c:axId val="7137920"/>
        <c:scaling>
          <c:orientation val="minMax"/>
        </c:scaling>
        <c:delete val="0"/>
        <c:axPos val="b"/>
        <c:title>
          <c:tx>
            <c:rich>
              <a:bodyPr/>
              <a:lstStyle/>
              <a:p>
                <a:pPr>
                  <a:defRPr>
                    <a:solidFill>
                      <a:schemeClr val="bg1"/>
                    </a:solidFill>
                    <a:latin typeface="Arial" pitchFamily="34" charset="0"/>
                    <a:cs typeface="Arial" pitchFamily="34" charset="0"/>
                  </a:defRPr>
                </a:pPr>
                <a:r>
                  <a:rPr lang="en-US" dirty="0">
                    <a:solidFill>
                      <a:schemeClr val="bg1"/>
                    </a:solidFill>
                    <a:latin typeface="Arial" pitchFamily="34" charset="0"/>
                    <a:cs typeface="Arial" pitchFamily="34" charset="0"/>
                  </a:rPr>
                  <a:t>Percent Cropland</a:t>
                </a:r>
              </a:p>
            </c:rich>
          </c:tx>
          <c:overlay val="0"/>
        </c:title>
        <c:numFmt formatCode="0%" sourceLinked="0"/>
        <c:majorTickMark val="out"/>
        <c:minorTickMark val="none"/>
        <c:tickLblPos val="nextTo"/>
        <c:txPr>
          <a:bodyPr/>
          <a:lstStyle/>
          <a:p>
            <a:pPr>
              <a:defRPr b="1">
                <a:solidFill>
                  <a:schemeClr val="bg1"/>
                </a:solidFill>
                <a:latin typeface="Arial" pitchFamily="34" charset="0"/>
                <a:cs typeface="Arial" pitchFamily="34" charset="0"/>
              </a:defRPr>
            </a:pPr>
            <a:endParaRPr lang="en-US"/>
          </a:p>
        </c:txPr>
        <c:crossAx val="34558720"/>
        <c:crosses val="autoZero"/>
        <c:auto val="1"/>
        <c:lblAlgn val="ctr"/>
        <c:lblOffset val="100"/>
        <c:noMultiLvlLbl val="0"/>
      </c:catAx>
      <c:valAx>
        <c:axId val="34558720"/>
        <c:scaling>
          <c:orientation val="minMax"/>
        </c:scaling>
        <c:delete val="0"/>
        <c:axPos val="l"/>
        <c:title>
          <c:tx>
            <c:rich>
              <a:bodyPr/>
              <a:lstStyle/>
              <a:p>
                <a:pPr>
                  <a:defRPr>
                    <a:solidFill>
                      <a:schemeClr val="bg1"/>
                    </a:solidFill>
                    <a:latin typeface="Arial" pitchFamily="34" charset="0"/>
                    <a:cs typeface="Arial" pitchFamily="34" charset="0"/>
                  </a:defRPr>
                </a:pPr>
                <a:r>
                  <a:rPr lang="en-US" dirty="0">
                    <a:solidFill>
                      <a:schemeClr val="bg1"/>
                    </a:solidFill>
                    <a:latin typeface="Arial" pitchFamily="34" charset="0"/>
                    <a:cs typeface="Arial" pitchFamily="34" charset="0"/>
                  </a:rPr>
                  <a:t>Frequency</a:t>
                </a:r>
              </a:p>
            </c:rich>
          </c:tx>
          <c:overlay val="0"/>
        </c:title>
        <c:numFmt formatCode="0%" sourceLinked="0"/>
        <c:majorTickMark val="out"/>
        <c:minorTickMark val="none"/>
        <c:tickLblPos val="nextTo"/>
        <c:txPr>
          <a:bodyPr/>
          <a:lstStyle/>
          <a:p>
            <a:pPr>
              <a:defRPr b="1">
                <a:solidFill>
                  <a:schemeClr val="bg1"/>
                </a:solidFill>
                <a:latin typeface="Arial" pitchFamily="34" charset="0"/>
                <a:cs typeface="Arial" pitchFamily="34" charset="0"/>
              </a:defRPr>
            </a:pPr>
            <a:endParaRPr lang="en-US"/>
          </a:p>
        </c:txPr>
        <c:crossAx val="7137920"/>
        <c:crosses val="autoZero"/>
        <c:crossBetween val="between"/>
      </c:valAx>
      <c:spPr>
        <a:noFill/>
      </c:spPr>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a:solidFill>
                  <a:schemeClr val="bg1"/>
                </a:solidFill>
              </a:rPr>
              <a:t>Sample</a:t>
            </a:r>
            <a:r>
              <a:rPr lang="en-US" baseline="0" dirty="0">
                <a:solidFill>
                  <a:schemeClr val="bg1"/>
                </a:solidFill>
              </a:rPr>
              <a:t> of 1,000 Wetlands</a:t>
            </a:r>
            <a:endParaRPr lang="en-US" dirty="0">
              <a:solidFill>
                <a:schemeClr val="bg1"/>
              </a:solidFill>
            </a:endParaRPr>
          </a:p>
        </c:rich>
      </c:tx>
      <c:layout>
        <c:manualLayout>
          <c:xMode val="edge"/>
          <c:yMode val="edge"/>
          <c:x val="0.21849895385064311"/>
          <c:y val="0.14528946112768074"/>
        </c:manualLayout>
      </c:layout>
      <c:overlay val="0"/>
    </c:title>
    <c:autoTitleDeleted val="0"/>
    <c:plotArea>
      <c:layout>
        <c:manualLayout>
          <c:layoutTarget val="inner"/>
          <c:xMode val="edge"/>
          <c:yMode val="edge"/>
          <c:x val="0.16949587335533539"/>
          <c:y val="0.21702613255947312"/>
          <c:w val="0.79698031309850026"/>
          <c:h val="0.64915097662832166"/>
        </c:manualLayout>
      </c:layout>
      <c:barChart>
        <c:barDir val="col"/>
        <c:grouping val="clustered"/>
        <c:varyColors val="0"/>
        <c:ser>
          <c:idx val="0"/>
          <c:order val="0"/>
          <c:spPr>
            <a:solidFill>
              <a:srgbClr val="FFFF66"/>
            </a:solidFill>
          </c:spPr>
          <c:invertIfNegative val="0"/>
          <c:cat>
            <c:numRef>
              <c:f>CropHistogram!$A$2:$A$11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CropHistogram!$C$2:$C$11</c:f>
              <c:numCache>
                <c:formatCode>0%</c:formatCode>
                <c:ptCount val="10"/>
                <c:pt idx="0">
                  <c:v>0.156</c:v>
                </c:pt>
                <c:pt idx="1">
                  <c:v>9.9000000000000005E-2</c:v>
                </c:pt>
                <c:pt idx="2">
                  <c:v>8.7999999999999995E-2</c:v>
                </c:pt>
                <c:pt idx="3">
                  <c:v>0.09</c:v>
                </c:pt>
                <c:pt idx="4">
                  <c:v>0.1</c:v>
                </c:pt>
                <c:pt idx="5">
                  <c:v>9.7000000000000003E-2</c:v>
                </c:pt>
                <c:pt idx="6">
                  <c:v>9.2999999999999999E-2</c:v>
                </c:pt>
                <c:pt idx="7">
                  <c:v>8.5000000000000006E-2</c:v>
                </c:pt>
                <c:pt idx="8">
                  <c:v>9.2999999999999999E-2</c:v>
                </c:pt>
                <c:pt idx="9">
                  <c:v>9.9000000000000005E-2</c:v>
                </c:pt>
              </c:numCache>
            </c:numRef>
          </c:val>
          <c:extLst>
            <c:ext xmlns:c16="http://schemas.microsoft.com/office/drawing/2014/chart" uri="{C3380CC4-5D6E-409C-BE32-E72D297353CC}">
              <c16:uniqueId val="{00000000-886A-4599-B5E0-FD9CB3C116C4}"/>
            </c:ext>
          </c:extLst>
        </c:ser>
        <c:dLbls>
          <c:showLegendKey val="0"/>
          <c:showVal val="0"/>
          <c:showCatName val="0"/>
          <c:showSerName val="0"/>
          <c:showPercent val="0"/>
          <c:showBubbleSize val="0"/>
        </c:dLbls>
        <c:gapWidth val="150"/>
        <c:axId val="34660352"/>
        <c:axId val="34662272"/>
      </c:barChart>
      <c:catAx>
        <c:axId val="34660352"/>
        <c:scaling>
          <c:orientation val="minMax"/>
        </c:scaling>
        <c:delete val="0"/>
        <c:axPos val="b"/>
        <c:title>
          <c:tx>
            <c:rich>
              <a:bodyPr/>
              <a:lstStyle/>
              <a:p>
                <a:pPr>
                  <a:defRPr>
                    <a:solidFill>
                      <a:schemeClr val="bg1"/>
                    </a:solidFill>
                    <a:latin typeface="Arial" pitchFamily="34" charset="0"/>
                    <a:cs typeface="Arial" pitchFamily="34" charset="0"/>
                  </a:defRPr>
                </a:pPr>
                <a:r>
                  <a:rPr lang="en-US" dirty="0">
                    <a:solidFill>
                      <a:schemeClr val="bg1"/>
                    </a:solidFill>
                    <a:latin typeface="Arial" pitchFamily="34" charset="0"/>
                    <a:cs typeface="Arial" pitchFamily="34" charset="0"/>
                  </a:rPr>
                  <a:t>Percent Cropland</a:t>
                </a:r>
              </a:p>
            </c:rich>
          </c:tx>
          <c:overlay val="0"/>
        </c:title>
        <c:numFmt formatCode="0%" sourceLinked="0"/>
        <c:majorTickMark val="out"/>
        <c:minorTickMark val="none"/>
        <c:tickLblPos val="nextTo"/>
        <c:txPr>
          <a:bodyPr/>
          <a:lstStyle/>
          <a:p>
            <a:pPr>
              <a:defRPr b="1">
                <a:solidFill>
                  <a:schemeClr val="bg1"/>
                </a:solidFill>
                <a:latin typeface="Arial" pitchFamily="34" charset="0"/>
                <a:cs typeface="Arial" pitchFamily="34" charset="0"/>
              </a:defRPr>
            </a:pPr>
            <a:endParaRPr lang="en-US"/>
          </a:p>
        </c:txPr>
        <c:crossAx val="34662272"/>
        <c:crosses val="autoZero"/>
        <c:auto val="1"/>
        <c:lblAlgn val="ctr"/>
        <c:lblOffset val="100"/>
        <c:noMultiLvlLbl val="0"/>
      </c:catAx>
      <c:valAx>
        <c:axId val="34662272"/>
        <c:scaling>
          <c:orientation val="minMax"/>
          <c:max val="0.2"/>
        </c:scaling>
        <c:delete val="0"/>
        <c:axPos val="l"/>
        <c:title>
          <c:tx>
            <c:rich>
              <a:bodyPr/>
              <a:lstStyle/>
              <a:p>
                <a:pPr>
                  <a:defRPr>
                    <a:solidFill>
                      <a:schemeClr val="bg1"/>
                    </a:solidFill>
                    <a:latin typeface="Arial" pitchFamily="34" charset="0"/>
                    <a:cs typeface="Arial" pitchFamily="34" charset="0"/>
                  </a:defRPr>
                </a:pPr>
                <a:r>
                  <a:rPr lang="en-US" dirty="0">
                    <a:solidFill>
                      <a:schemeClr val="bg1"/>
                    </a:solidFill>
                    <a:latin typeface="Arial" pitchFamily="34" charset="0"/>
                    <a:cs typeface="Arial" pitchFamily="34" charset="0"/>
                  </a:rPr>
                  <a:t>Frequency</a:t>
                </a:r>
              </a:p>
            </c:rich>
          </c:tx>
          <c:overlay val="0"/>
        </c:title>
        <c:numFmt formatCode="0%" sourceLinked="1"/>
        <c:majorTickMark val="out"/>
        <c:minorTickMark val="none"/>
        <c:tickLblPos val="nextTo"/>
        <c:txPr>
          <a:bodyPr/>
          <a:lstStyle/>
          <a:p>
            <a:pPr>
              <a:defRPr b="1">
                <a:solidFill>
                  <a:schemeClr val="bg1"/>
                </a:solidFill>
                <a:latin typeface="Arial" pitchFamily="34" charset="0"/>
                <a:cs typeface="Arial" pitchFamily="34" charset="0"/>
              </a:defRPr>
            </a:pPr>
            <a:endParaRPr lang="en-US"/>
          </a:p>
        </c:txPr>
        <c:crossAx val="34660352"/>
        <c:crosses val="autoZero"/>
        <c:crossBetween val="between"/>
      </c:valAx>
      <c:spPr>
        <a:noFill/>
      </c:spPr>
    </c:plotArea>
    <c:plotVisOnly val="1"/>
    <c:dispBlanksAs val="gap"/>
    <c:showDLblsOverMax val="0"/>
  </c:chart>
  <c:spPr>
    <a:no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672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06656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Basin of the two larger wetlands in 2010 is approx 4.5 ha</a:t>
            </a:r>
          </a:p>
        </p:txBody>
      </p:sp>
    </p:spTree>
    <p:extLst>
      <p:ext uri="{BB962C8B-B14F-4D97-AF65-F5344CB8AC3E}">
        <p14:creationId xmlns:p14="http://schemas.microsoft.com/office/powerpoint/2010/main" val="97332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Randomly selected townships candidates needed 200 hectare</a:t>
            </a:r>
            <a:r>
              <a:rPr lang="en-US" baseline="0" dirty="0"/>
              <a:t>s semiperm </a:t>
            </a:r>
            <a:endParaRPr lang="en-US" dirty="0"/>
          </a:p>
        </p:txBody>
      </p:sp>
    </p:spTree>
    <p:extLst>
      <p:ext uri="{BB962C8B-B14F-4D97-AF65-F5344CB8AC3E}">
        <p14:creationId xmlns:p14="http://schemas.microsoft.com/office/powerpoint/2010/main" val="2787331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455" name="Rectangle 1031"/>
          <p:cNvSpPr>
            <a:spLocks noChangeArrowheads="1"/>
          </p:cNvSpPr>
          <p:nvPr userDrawn="1"/>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a:t>Click to edit Master subtitle style</a:t>
            </a:r>
          </a:p>
        </p:txBody>
      </p:sp>
      <p:pic>
        <p:nvPicPr>
          <p:cNvPr id="104457" name="Picture 1033"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2533"/>
          <a:stretch>
            <a:fillRect/>
          </a:stretch>
        </p:blipFill>
        <p:spPr bwMode="auto">
          <a:xfrm>
            <a:off x="5919785" y="460248"/>
            <a:ext cx="2767015" cy="758952"/>
          </a:xfrm>
          <a:prstGeom prst="rect">
            <a:avLst/>
          </a:prstGeom>
          <a:noFill/>
          <a:ln>
            <a:noFill/>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74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5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78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51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51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83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07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3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82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11" descr="D:\Vugraph Info\Vugraph Templates\Templates-NEW-NMP and Bureau\ident-small_4_onscreen_png.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pitchFamily="34" charset="0"/>
        </a:defRPr>
      </a:lvl2pPr>
      <a:lvl3pPr algn="l" rtl="0" eaLnBrk="1" fontAlgn="base" hangingPunct="1">
        <a:spcBef>
          <a:spcPct val="0"/>
        </a:spcBef>
        <a:spcAft>
          <a:spcPct val="0"/>
        </a:spcAft>
        <a:defRPr sz="3600" b="1">
          <a:solidFill>
            <a:srgbClr val="FFFF99"/>
          </a:solidFill>
          <a:latin typeface="Arial" pitchFamily="34" charset="0"/>
        </a:defRPr>
      </a:lvl3pPr>
      <a:lvl4pPr algn="l" rtl="0" eaLnBrk="1" fontAlgn="base" hangingPunct="1">
        <a:spcBef>
          <a:spcPct val="0"/>
        </a:spcBef>
        <a:spcAft>
          <a:spcPct val="0"/>
        </a:spcAft>
        <a:defRPr sz="3600" b="1">
          <a:solidFill>
            <a:srgbClr val="FFFF99"/>
          </a:solidFill>
          <a:latin typeface="Arial" pitchFamily="34" charset="0"/>
        </a:defRPr>
      </a:lvl4pPr>
      <a:lvl5pPr algn="l" rtl="0" eaLnBrk="1" fontAlgn="base" hangingPunct="1">
        <a:spcBef>
          <a:spcPct val="0"/>
        </a:spcBef>
        <a:spcAft>
          <a:spcPct val="0"/>
        </a:spcAft>
        <a:defRPr sz="3600" b="1">
          <a:solidFill>
            <a:srgbClr val="FFFF99"/>
          </a:solidFill>
          <a:latin typeface="Arial" pitchFamily="34" charset="0"/>
        </a:defRPr>
      </a:lvl5pPr>
      <a:lvl6pPr marL="457200" algn="l" rtl="0" eaLnBrk="1" fontAlgn="base" hangingPunct="1">
        <a:spcBef>
          <a:spcPct val="0"/>
        </a:spcBef>
        <a:spcAft>
          <a:spcPct val="0"/>
        </a:spcAft>
        <a:defRPr sz="3600" b="1">
          <a:solidFill>
            <a:srgbClr val="FFFF99"/>
          </a:solidFill>
          <a:latin typeface="Arial" pitchFamily="34" charset="0"/>
        </a:defRPr>
      </a:lvl6pPr>
      <a:lvl7pPr marL="914400" algn="l" rtl="0" eaLnBrk="1" fontAlgn="base" hangingPunct="1">
        <a:spcBef>
          <a:spcPct val="0"/>
        </a:spcBef>
        <a:spcAft>
          <a:spcPct val="0"/>
        </a:spcAft>
        <a:defRPr sz="3600" b="1">
          <a:solidFill>
            <a:srgbClr val="FFFF99"/>
          </a:solidFill>
          <a:latin typeface="Arial" pitchFamily="34" charset="0"/>
        </a:defRPr>
      </a:lvl7pPr>
      <a:lvl8pPr marL="1371600" algn="l" rtl="0" eaLnBrk="1" fontAlgn="base" hangingPunct="1">
        <a:spcBef>
          <a:spcPct val="0"/>
        </a:spcBef>
        <a:spcAft>
          <a:spcPct val="0"/>
        </a:spcAft>
        <a:defRPr sz="3600" b="1">
          <a:solidFill>
            <a:srgbClr val="FFFF99"/>
          </a:solidFill>
          <a:latin typeface="Arial" pitchFamily="34" charset="0"/>
        </a:defRPr>
      </a:lvl8pPr>
      <a:lvl9pPr marL="1828800" algn="l" rtl="0" eaLnBrk="1" fontAlgn="base" hangingPunct="1">
        <a:spcBef>
          <a:spcPct val="0"/>
        </a:spcBef>
        <a:spcAft>
          <a:spcPct val="0"/>
        </a:spcAft>
        <a:defRPr sz="3600" b="1">
          <a:solidFill>
            <a:srgbClr val="FFFF99"/>
          </a:solidFill>
          <a:latin typeface="Arial" pitchFamily="34" charset="0"/>
        </a:defRPr>
      </a:lvl9pPr>
    </p:titleStyle>
    <p:bodyStyle>
      <a:lvl1pPr marL="342900" indent="-342900" algn="l" rtl="0" eaLnBrk="1" fontAlgn="base" hangingPunct="1">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381000" y="2234045"/>
            <a:ext cx="8305800" cy="1143000"/>
          </a:xfrm>
        </p:spPr>
        <p:txBody>
          <a:bodyPr/>
          <a:lstStyle/>
          <a:p>
            <a:r>
              <a:rPr lang="en-US" sz="3200" dirty="0"/>
              <a:t>Amphipod Density as a Biological Indicator of Wetland Quality in the Prairie Pothole Region of North Dakota</a:t>
            </a:r>
          </a:p>
        </p:txBody>
      </p:sp>
      <p:sp>
        <p:nvSpPr>
          <p:cNvPr id="162819" name="Rectangle 3"/>
          <p:cNvSpPr>
            <a:spLocks noGrp="1" noChangeArrowheads="1"/>
          </p:cNvSpPr>
          <p:nvPr>
            <p:ph type="subTitle" idx="1"/>
          </p:nvPr>
        </p:nvSpPr>
        <p:spPr>
          <a:xfrm>
            <a:off x="381000" y="3990109"/>
            <a:ext cx="8305800" cy="2078182"/>
          </a:xfrm>
        </p:spPr>
        <p:txBody>
          <a:bodyPr/>
          <a:lstStyle/>
          <a:p>
            <a:r>
              <a:rPr lang="en-US" dirty="0"/>
              <a:t>Mark T. Wiltermuth</a:t>
            </a:r>
            <a:r>
              <a:rPr lang="en-US" baseline="30000" dirty="0"/>
              <a:t>1,2</a:t>
            </a:r>
            <a:r>
              <a:rPr lang="en-US" dirty="0"/>
              <a:t>, Michael J. Anteau</a:t>
            </a:r>
            <a:r>
              <a:rPr lang="en-US" baseline="30000" dirty="0"/>
              <a:t>1</a:t>
            </a:r>
            <a:r>
              <a:rPr lang="en-US" dirty="0"/>
              <a:t>, </a:t>
            </a:r>
            <a:br>
              <a:rPr lang="en-US" dirty="0"/>
            </a:br>
            <a:r>
              <a:rPr lang="en-US" dirty="0"/>
              <a:t>Mark E. Clark</a:t>
            </a:r>
            <a:r>
              <a:rPr lang="en-US" baseline="30000" dirty="0"/>
              <a:t>2</a:t>
            </a:r>
            <a:r>
              <a:rPr lang="en-US" dirty="0"/>
              <a:t>, Johann A. Walker</a:t>
            </a:r>
            <a:r>
              <a:rPr lang="en-US" baseline="30000" dirty="0"/>
              <a:t>3</a:t>
            </a:r>
            <a:endParaRPr lang="en-US" dirty="0"/>
          </a:p>
          <a:p>
            <a:r>
              <a:rPr lang="en-US" sz="1600" baseline="30000" dirty="0"/>
              <a:t>1</a:t>
            </a:r>
            <a:r>
              <a:rPr lang="en-US" sz="1600" dirty="0"/>
              <a:t> US Geological Survey, Northern Prairie Wildlife Research Center, Jamestown, ND</a:t>
            </a:r>
          </a:p>
          <a:p>
            <a:pPr marL="111125" indent="-111125"/>
            <a:r>
              <a:rPr lang="en-US" sz="1600" baseline="30000" dirty="0"/>
              <a:t>2</a:t>
            </a:r>
            <a:r>
              <a:rPr lang="en-US" sz="1600" baseline="-25000" dirty="0"/>
              <a:t> </a:t>
            </a:r>
            <a:r>
              <a:rPr lang="en-US" sz="1600" dirty="0"/>
              <a:t>North Dakota State University, Environmental and Conservation Sciences Program, Fargo, ND</a:t>
            </a:r>
          </a:p>
          <a:p>
            <a:pPr marL="111125" indent="-111125"/>
            <a:r>
              <a:rPr lang="en-US" sz="1600" baseline="30000" dirty="0"/>
              <a:t>3</a:t>
            </a:r>
            <a:r>
              <a:rPr lang="en-US" sz="1600" dirty="0"/>
              <a:t> Ducks Unlimited, Great Plains Regional Office, Bismarck 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9pPr>
          </a:lstStyle>
          <a:p>
            <a:pPr marL="0" indent="0">
              <a:buNone/>
            </a:pPr>
            <a:r>
              <a:rPr lang="en-US" sz="2400" dirty="0"/>
              <a:t>Percent cropland within quarter mile (400m) of wetlands</a:t>
            </a:r>
          </a:p>
        </p:txBody>
      </p:sp>
      <p:graphicFrame>
        <p:nvGraphicFramePr>
          <p:cNvPr id="6" name="Chart 5"/>
          <p:cNvGraphicFramePr>
            <a:graphicFrameLocks/>
          </p:cNvGraphicFramePr>
          <p:nvPr>
            <p:extLst>
              <p:ext uri="{D42A27DB-BD31-4B8C-83A1-F6EECF244321}">
                <p14:modId xmlns:p14="http://schemas.microsoft.com/office/powerpoint/2010/main" val="3909123350"/>
              </p:ext>
            </p:extLst>
          </p:nvPr>
        </p:nvGraphicFramePr>
        <p:xfrm>
          <a:off x="228600" y="1676400"/>
          <a:ext cx="4190999" cy="4262437"/>
        </p:xfrm>
        <a:graphic>
          <a:graphicData uri="http://schemas.openxmlformats.org/drawingml/2006/chart">
            <c:chart xmlns:c="http://schemas.openxmlformats.org/drawingml/2006/chart" xmlns:r="http://schemas.openxmlformats.org/officeDocument/2006/relationships" r:id="rId2"/>
          </a:graphicData>
        </a:graphic>
      </p:graphicFrame>
      <p:sp>
        <p:nvSpPr>
          <p:cNvPr id="163842" name="Rectangle 2"/>
          <p:cNvSpPr>
            <a:spLocks noGrp="1" noChangeArrowheads="1"/>
          </p:cNvSpPr>
          <p:nvPr>
            <p:ph type="title"/>
          </p:nvPr>
        </p:nvSpPr>
        <p:spPr/>
        <p:txBody>
          <a:bodyPr/>
          <a:lstStyle/>
          <a:p>
            <a:r>
              <a:rPr lang="en-US" dirty="0"/>
              <a:t>Surrounding Land Use</a:t>
            </a:r>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graphicFrame>
        <p:nvGraphicFramePr>
          <p:cNvPr id="5" name="Chart 4"/>
          <p:cNvGraphicFramePr>
            <a:graphicFrameLocks/>
          </p:cNvGraphicFramePr>
          <p:nvPr>
            <p:extLst>
              <p:ext uri="{D42A27DB-BD31-4B8C-83A1-F6EECF244321}">
                <p14:modId xmlns:p14="http://schemas.microsoft.com/office/powerpoint/2010/main" val="2858172347"/>
              </p:ext>
            </p:extLst>
          </p:nvPr>
        </p:nvGraphicFramePr>
        <p:xfrm>
          <a:off x="4419600" y="1752600"/>
          <a:ext cx="4167187" cy="4195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828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Wetlands Sampled</a:t>
            </a:r>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graphicFrame>
        <p:nvGraphicFramePr>
          <p:cNvPr id="3" name="Table 2"/>
          <p:cNvGraphicFramePr>
            <a:graphicFrameLocks noGrp="1"/>
          </p:cNvGraphicFramePr>
          <p:nvPr>
            <p:extLst>
              <p:ext uri="{D42A27DB-BD31-4B8C-83A1-F6EECF244321}">
                <p14:modId xmlns:p14="http://schemas.microsoft.com/office/powerpoint/2010/main" val="3156970241"/>
              </p:ext>
            </p:extLst>
          </p:nvPr>
        </p:nvGraphicFramePr>
        <p:xfrm>
          <a:off x="1371601" y="1600201"/>
          <a:ext cx="6324599" cy="3657598"/>
        </p:xfrm>
        <a:graphic>
          <a:graphicData uri="http://schemas.openxmlformats.org/drawingml/2006/table">
            <a:tbl>
              <a:tblPr>
                <a:tableStyleId>{5C22544A-7EE6-4342-B048-85BDC9FD1C3A}</a:tableStyleId>
              </a:tblPr>
              <a:tblGrid>
                <a:gridCol w="2358326">
                  <a:extLst>
                    <a:ext uri="{9D8B030D-6E8A-4147-A177-3AD203B41FA5}">
                      <a16:colId xmlns:a16="http://schemas.microsoft.com/office/drawing/2014/main" val="20000"/>
                    </a:ext>
                  </a:extLst>
                </a:gridCol>
                <a:gridCol w="1071966">
                  <a:extLst>
                    <a:ext uri="{9D8B030D-6E8A-4147-A177-3AD203B41FA5}">
                      <a16:colId xmlns:a16="http://schemas.microsoft.com/office/drawing/2014/main" val="20001"/>
                    </a:ext>
                  </a:extLst>
                </a:gridCol>
                <a:gridCol w="964769">
                  <a:extLst>
                    <a:ext uri="{9D8B030D-6E8A-4147-A177-3AD203B41FA5}">
                      <a16:colId xmlns:a16="http://schemas.microsoft.com/office/drawing/2014/main" val="20002"/>
                    </a:ext>
                  </a:extLst>
                </a:gridCol>
                <a:gridCol w="964769">
                  <a:extLst>
                    <a:ext uri="{9D8B030D-6E8A-4147-A177-3AD203B41FA5}">
                      <a16:colId xmlns:a16="http://schemas.microsoft.com/office/drawing/2014/main" val="20003"/>
                    </a:ext>
                  </a:extLst>
                </a:gridCol>
                <a:gridCol w="964769">
                  <a:extLst>
                    <a:ext uri="{9D8B030D-6E8A-4147-A177-3AD203B41FA5}">
                      <a16:colId xmlns:a16="http://schemas.microsoft.com/office/drawing/2014/main" val="20004"/>
                    </a:ext>
                  </a:extLst>
                </a:gridCol>
              </a:tblGrid>
              <a:tr h="617643">
                <a:tc>
                  <a:txBody>
                    <a:bodyPr/>
                    <a:lstStyle/>
                    <a:p>
                      <a:pPr marL="0" marR="0">
                        <a:spcBef>
                          <a:spcPts val="0"/>
                        </a:spcBef>
                        <a:spcAft>
                          <a:spcPts val="0"/>
                        </a:spcAft>
                      </a:pPr>
                      <a:r>
                        <a:rPr lang="en-US" sz="1600" b="1" dirty="0">
                          <a:solidFill>
                            <a:srgbClr val="FFFF99"/>
                          </a:solidFill>
                          <a:effectLst/>
                        </a:rPr>
                        <a:t>Region </a:t>
                      </a:r>
                      <a:endParaRPr lang="en-US" sz="1600" b="1" dirty="0">
                        <a:solidFill>
                          <a:srgbClr val="FFFF99"/>
                        </a:solidFill>
                        <a:effectLst/>
                        <a:latin typeface="Times New Roman"/>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2004/05</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2010</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2011</a:t>
                      </a:r>
                    </a:p>
                  </a:txBody>
                  <a:tcPr marL="68580" marR="68580" marT="0" marB="0" anchor="ctr">
                    <a:noFill/>
                  </a:tcPr>
                </a:tc>
                <a:tc>
                  <a:txBody>
                    <a:bodyPr/>
                    <a:lstStyle/>
                    <a:p>
                      <a:pPr marL="0" marR="0" algn="ctr">
                        <a:spcBef>
                          <a:spcPts val="0"/>
                        </a:spcBef>
                        <a:spcAft>
                          <a:spcPts val="0"/>
                        </a:spcAft>
                      </a:pPr>
                      <a:r>
                        <a:rPr lang="en-US" sz="1400" b="1" dirty="0">
                          <a:solidFill>
                            <a:srgbClr val="FFFF99"/>
                          </a:solidFill>
                          <a:effectLst/>
                          <a:latin typeface="+mn-lt"/>
                          <a:ea typeface="Times New Roman"/>
                          <a:cs typeface="Times New Roman"/>
                        </a:rPr>
                        <a:t>All Years</a:t>
                      </a:r>
                    </a:p>
                  </a:txBody>
                  <a:tcPr marL="68580" marR="68580" marT="0" marB="0" anchor="ctr">
                    <a:noFill/>
                  </a:tcPr>
                </a:tc>
                <a:extLst>
                  <a:ext uri="{0D108BD9-81ED-4DB2-BD59-A6C34878D82A}">
                    <a16:rowId xmlns:a16="http://schemas.microsoft.com/office/drawing/2014/main" val="10000"/>
                  </a:ext>
                </a:extLst>
              </a:tr>
              <a:tr h="607991">
                <a:tc>
                  <a:txBody>
                    <a:bodyPr/>
                    <a:lstStyle/>
                    <a:p>
                      <a:pPr marL="0" marR="0">
                        <a:spcBef>
                          <a:spcPts val="0"/>
                        </a:spcBef>
                        <a:spcAft>
                          <a:spcPts val="0"/>
                        </a:spcAft>
                      </a:pPr>
                      <a:r>
                        <a:rPr lang="en-US" sz="1600" b="1" dirty="0">
                          <a:solidFill>
                            <a:srgbClr val="FFFF99"/>
                          </a:solidFill>
                          <a:effectLst/>
                        </a:rPr>
                        <a:t>Missouri Coteau</a:t>
                      </a:r>
                      <a:endParaRPr lang="en-US" sz="1600" b="1" dirty="0">
                        <a:solidFill>
                          <a:srgbClr val="FFFF99"/>
                        </a:solidFill>
                        <a:effectLst/>
                        <a:latin typeface="Times New Roman"/>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48</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51</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47</a:t>
                      </a: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44</a:t>
                      </a:r>
                    </a:p>
                  </a:txBody>
                  <a:tcPr marL="68580" marR="68580" marT="0" marB="0" anchor="ctr">
                    <a:noFill/>
                  </a:tcPr>
                </a:tc>
                <a:extLst>
                  <a:ext uri="{0D108BD9-81ED-4DB2-BD59-A6C34878D82A}">
                    <a16:rowId xmlns:a16="http://schemas.microsoft.com/office/drawing/2014/main" val="10001"/>
                  </a:ext>
                </a:extLst>
              </a:tr>
              <a:tr h="607991">
                <a:tc>
                  <a:txBody>
                    <a:bodyPr/>
                    <a:lstStyle/>
                    <a:p>
                      <a:pPr marL="0" marR="0">
                        <a:spcBef>
                          <a:spcPts val="0"/>
                        </a:spcBef>
                        <a:spcAft>
                          <a:spcPts val="0"/>
                        </a:spcAft>
                      </a:pPr>
                      <a:r>
                        <a:rPr lang="en-US" sz="1600" b="1" dirty="0">
                          <a:solidFill>
                            <a:srgbClr val="FFFF99"/>
                          </a:solidFill>
                          <a:effectLst/>
                        </a:rPr>
                        <a:t>Northern Glaciated Plains</a:t>
                      </a:r>
                      <a:endParaRPr lang="en-US" sz="1600" b="1" dirty="0">
                        <a:solidFill>
                          <a:srgbClr val="FFFF99"/>
                        </a:solidFill>
                        <a:effectLst/>
                        <a:latin typeface="Times New Roman"/>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84</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89</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83</a:t>
                      </a: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79</a:t>
                      </a:r>
                    </a:p>
                  </a:txBody>
                  <a:tcPr marL="68580" marR="68580" marT="0" marB="0" anchor="ctr">
                    <a:noFill/>
                  </a:tcPr>
                </a:tc>
                <a:extLst>
                  <a:ext uri="{0D108BD9-81ED-4DB2-BD59-A6C34878D82A}">
                    <a16:rowId xmlns:a16="http://schemas.microsoft.com/office/drawing/2014/main" val="10002"/>
                  </a:ext>
                </a:extLst>
              </a:tr>
              <a:tr h="607991">
                <a:tc>
                  <a:txBody>
                    <a:bodyPr/>
                    <a:lstStyle/>
                    <a:p>
                      <a:pPr marL="0" marR="0">
                        <a:spcBef>
                          <a:spcPts val="0"/>
                        </a:spcBef>
                        <a:spcAft>
                          <a:spcPts val="0"/>
                        </a:spcAft>
                      </a:pPr>
                      <a:r>
                        <a:rPr lang="en-US" sz="1600" b="1" dirty="0">
                          <a:solidFill>
                            <a:srgbClr val="FFFF99"/>
                          </a:solidFill>
                          <a:effectLst/>
                        </a:rPr>
                        <a:t>Red River Valley</a:t>
                      </a:r>
                      <a:endParaRPr lang="en-US" sz="1600" b="1" dirty="0">
                        <a:solidFill>
                          <a:srgbClr val="FFFF99"/>
                        </a:solidFill>
                        <a:effectLst/>
                        <a:latin typeface="Times New Roman"/>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8</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10</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10</a:t>
                      </a: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8</a:t>
                      </a:r>
                    </a:p>
                  </a:txBody>
                  <a:tcPr marL="68580" marR="68580" marT="0" marB="0" anchor="ctr">
                    <a:noFill/>
                  </a:tcPr>
                </a:tc>
                <a:extLst>
                  <a:ext uri="{0D108BD9-81ED-4DB2-BD59-A6C34878D82A}">
                    <a16:rowId xmlns:a16="http://schemas.microsoft.com/office/drawing/2014/main" val="10003"/>
                  </a:ext>
                </a:extLst>
              </a:tr>
              <a:tr h="607991">
                <a:tc>
                  <a:txBody>
                    <a:bodyPr/>
                    <a:lstStyle/>
                    <a:p>
                      <a:pPr marL="0" marR="0">
                        <a:spcBef>
                          <a:spcPts val="0"/>
                        </a:spcBef>
                        <a:spcAft>
                          <a:spcPts val="0"/>
                        </a:spcAft>
                      </a:pPr>
                      <a:r>
                        <a:rPr lang="en-US" sz="1600" b="1" dirty="0">
                          <a:solidFill>
                            <a:srgbClr val="FFFF99"/>
                          </a:solidFill>
                          <a:effectLst/>
                        </a:rPr>
                        <a:t>Cottonwood Lake Study Area</a:t>
                      </a:r>
                      <a:endParaRPr lang="en-US" sz="1600" b="1" dirty="0">
                        <a:solidFill>
                          <a:srgbClr val="FFFF99"/>
                        </a:solidFill>
                        <a:effectLst/>
                        <a:latin typeface="Times New Roman"/>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3</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3</a:t>
                      </a: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a:t>
                      </a:r>
                    </a:p>
                  </a:txBody>
                  <a:tcPr marL="68580" marR="68580" marT="0" marB="0" anchor="ctr">
                    <a:noFill/>
                  </a:tcPr>
                </a:tc>
                <a:extLst>
                  <a:ext uri="{0D108BD9-81ED-4DB2-BD59-A6C34878D82A}">
                    <a16:rowId xmlns:a16="http://schemas.microsoft.com/office/drawing/2014/main" val="10004"/>
                  </a:ext>
                </a:extLst>
              </a:tr>
              <a:tr h="607991">
                <a:tc>
                  <a:txBody>
                    <a:bodyPr/>
                    <a:lstStyle/>
                    <a:p>
                      <a:pPr marL="0" marR="0">
                        <a:spcBef>
                          <a:spcPts val="0"/>
                        </a:spcBef>
                        <a:spcAft>
                          <a:spcPts val="0"/>
                        </a:spcAft>
                      </a:pPr>
                      <a:r>
                        <a:rPr lang="en-US" sz="1600" b="1" dirty="0">
                          <a:solidFill>
                            <a:srgbClr val="FFFF99"/>
                          </a:solidFill>
                          <a:effectLst/>
                        </a:rPr>
                        <a:t>Total</a:t>
                      </a:r>
                      <a:endParaRPr lang="en-US" sz="1600" b="1" dirty="0">
                        <a:solidFill>
                          <a:srgbClr val="FFFF99"/>
                        </a:solidFill>
                        <a:effectLst/>
                        <a:latin typeface="Times New Roman"/>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140</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rPr>
                        <a:t>153</a:t>
                      </a:r>
                      <a:endParaRPr lang="en-US" sz="1600" b="1" dirty="0">
                        <a:solidFill>
                          <a:srgbClr val="FFFF99"/>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143</a:t>
                      </a:r>
                    </a:p>
                  </a:txBody>
                  <a:tcPr marL="68580" marR="68580" marT="0" marB="0" anchor="ctr">
                    <a:noFill/>
                  </a:tcPr>
                </a:tc>
                <a:tc>
                  <a:txBody>
                    <a:bodyPr/>
                    <a:lstStyle/>
                    <a:p>
                      <a:pPr marL="0" marR="0" algn="ctr">
                        <a:spcBef>
                          <a:spcPts val="0"/>
                        </a:spcBef>
                        <a:spcAft>
                          <a:spcPts val="0"/>
                        </a:spcAft>
                      </a:pPr>
                      <a:r>
                        <a:rPr lang="en-US" sz="1600" b="1" dirty="0">
                          <a:solidFill>
                            <a:srgbClr val="FFFF99"/>
                          </a:solidFill>
                          <a:effectLst/>
                          <a:latin typeface="+mn-lt"/>
                          <a:ea typeface="Times New Roman"/>
                          <a:cs typeface="Times New Roman"/>
                        </a:rPr>
                        <a:t>131</a:t>
                      </a:r>
                    </a:p>
                  </a:txBody>
                  <a:tcPr marL="68580" marR="68580" marT="0" marB="0" anchor="c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4343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Data Collection</a:t>
            </a:r>
          </a:p>
        </p:txBody>
      </p:sp>
      <p:sp>
        <p:nvSpPr>
          <p:cNvPr id="163843" name="Rectangle 3"/>
          <p:cNvSpPr>
            <a:spLocks noGrp="1" noChangeArrowheads="1"/>
          </p:cNvSpPr>
          <p:nvPr>
            <p:ph type="body" idx="1"/>
          </p:nvPr>
        </p:nvSpPr>
        <p:spPr/>
        <p:txBody>
          <a:bodyPr/>
          <a:lstStyle/>
          <a:p>
            <a:r>
              <a:rPr lang="en-US" sz="2400" dirty="0"/>
              <a:t>Anteau and Afton (Wetlands 28:184-196) conducted surveys in 2004–2005 during a drying phase immediately following a prolonged deluge phase; these data should represent low amphipod densities </a:t>
            </a:r>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400" y="3048000"/>
            <a:ext cx="4574587" cy="3430941"/>
          </a:xfrm>
          <a:prstGeom prst="rect">
            <a:avLst/>
          </a:prstGeom>
        </p:spPr>
      </p:pic>
      <p:sp>
        <p:nvSpPr>
          <p:cNvPr id="12" name="Rectangle 3"/>
          <p:cNvSpPr txBox="1">
            <a:spLocks noChangeArrowheads="1"/>
          </p:cNvSpPr>
          <p:nvPr/>
        </p:nvSpPr>
        <p:spPr bwMode="auto">
          <a:xfrm>
            <a:off x="381000" y="2971800"/>
            <a:ext cx="4089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9pPr>
          </a:lstStyle>
          <a:p>
            <a:r>
              <a:rPr lang="en-US" sz="2400" dirty="0"/>
              <a:t>In spring 2010–2011 we revisited these wetlands as the landscape retuned to wet conditions; these data should represent high amphipod densities</a:t>
            </a:r>
          </a:p>
        </p:txBody>
      </p:sp>
    </p:spTree>
    <p:extLst>
      <p:ext uri="{BB962C8B-B14F-4D97-AF65-F5344CB8AC3E}">
        <p14:creationId xmlns:p14="http://schemas.microsoft.com/office/powerpoint/2010/main" val="132565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Wetland Surveys</a:t>
            </a:r>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999" y="1288472"/>
            <a:ext cx="2575056" cy="3846689"/>
          </a:xfrm>
          <a:prstGeom prst="rect">
            <a:avLst/>
          </a:prstGeom>
        </p:spPr>
      </p:pic>
      <p:pic>
        <p:nvPicPr>
          <p:cNvPr id="22530" name="Picture 2" descr="C:\Users\mwiltermuth\Desktop\GillNet_ValleyCityND_04292011JAC (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97"/>
          <a:stretch/>
        </p:blipFill>
        <p:spPr bwMode="auto">
          <a:xfrm>
            <a:off x="5303950" y="842689"/>
            <a:ext cx="3568667" cy="33623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mwiltermuth\Desktop\FatheadMinnow_ValleyCityND_05012011JAC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649" y="3864266"/>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1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70418916"/>
              </p:ext>
            </p:extLst>
          </p:nvPr>
        </p:nvGraphicFramePr>
        <p:xfrm>
          <a:off x="0" y="84873"/>
          <a:ext cx="9221149" cy="6700391"/>
        </p:xfrm>
        <a:graphic>
          <a:graphicData uri="http://schemas.openxmlformats.org/presentationml/2006/ole">
            <mc:AlternateContent xmlns:mc="http://schemas.openxmlformats.org/markup-compatibility/2006">
              <mc:Choice xmlns:v="urn:schemas-microsoft-com:vml" Requires="v">
                <p:oleObj spid="_x0000_s30731" name="SPW 11.0 Graph" r:id="rId3" imgW="5791680" imgH="4100040" progId="SigmaPlotGraphicObject.10">
                  <p:embed/>
                </p:oleObj>
              </mc:Choice>
              <mc:Fallback>
                <p:oleObj name="SPW 11.0 Graph" r:id="rId3" imgW="5791680" imgH="4100040" progId="SigmaPlotGraphicObject.10">
                  <p:embed/>
                  <p:pic>
                    <p:nvPicPr>
                      <p:cNvPr id="0" name=""/>
                      <p:cNvPicPr/>
                      <p:nvPr/>
                    </p:nvPicPr>
                    <p:blipFill>
                      <a:blip r:embed="rId4"/>
                      <a:stretch>
                        <a:fillRect/>
                      </a:stretch>
                    </p:blipFill>
                    <p:spPr>
                      <a:xfrm>
                        <a:off x="0" y="84873"/>
                        <a:ext cx="9221149" cy="6700391"/>
                      </a:xfrm>
                      <a:prstGeom prst="rect">
                        <a:avLst/>
                      </a:prstGeom>
                      <a:solidFill>
                        <a:schemeClr val="accent1">
                          <a:lumMod val="50000"/>
                        </a:schemeClr>
                      </a:solidFill>
                      <a:ln>
                        <a:noFill/>
                      </a:ln>
                    </p:spPr>
                  </p:pic>
                </p:oleObj>
              </mc:Fallback>
            </mc:AlternateContent>
          </a:graphicData>
        </a:graphic>
      </p:graphicFrame>
      <p:sp>
        <p:nvSpPr>
          <p:cNvPr id="6" name="TextBox 5"/>
          <p:cNvSpPr txBox="1"/>
          <p:nvPr/>
        </p:nvSpPr>
        <p:spPr>
          <a:xfrm>
            <a:off x="2119745" y="420020"/>
            <a:ext cx="5455228" cy="461665"/>
          </a:xfrm>
          <a:prstGeom prst="rect">
            <a:avLst/>
          </a:prstGeom>
          <a:solidFill>
            <a:schemeClr val="bg1"/>
          </a:solidFill>
          <a:ln>
            <a:noFill/>
          </a:ln>
        </p:spPr>
        <p:txBody>
          <a:bodyPr wrap="square" rtlCol="0">
            <a:spAutoFit/>
          </a:bodyPr>
          <a:lstStyle/>
          <a:p>
            <a:pPr algn="ctr"/>
            <a:r>
              <a:rPr lang="en-US" sz="2400" b="1" dirty="0"/>
              <a:t>Water-Level Change (±95% CI)</a:t>
            </a:r>
          </a:p>
        </p:txBody>
      </p:sp>
      <p:sp>
        <p:nvSpPr>
          <p:cNvPr id="8" name="TextBox 7"/>
          <p:cNvSpPr txBox="1"/>
          <p:nvPr/>
        </p:nvSpPr>
        <p:spPr>
          <a:xfrm>
            <a:off x="997528" y="6456704"/>
            <a:ext cx="7211290" cy="400110"/>
          </a:xfrm>
          <a:prstGeom prst="rect">
            <a:avLst/>
          </a:prstGeom>
          <a:noFill/>
          <a:ln>
            <a:noFill/>
          </a:ln>
        </p:spPr>
        <p:txBody>
          <a:bodyPr wrap="square" rtlCol="0">
            <a:spAutoFit/>
          </a:bodyPr>
          <a:lstStyle/>
          <a:p>
            <a:pPr algn="ctr"/>
            <a:r>
              <a:rPr lang="en-US" sz="2000" b="1" dirty="0"/>
              <a:t>Region</a:t>
            </a:r>
          </a:p>
        </p:txBody>
      </p:sp>
      <p:sp>
        <p:nvSpPr>
          <p:cNvPr id="13" name="Rectangle 12"/>
          <p:cNvSpPr/>
          <p:nvPr/>
        </p:nvSpPr>
        <p:spPr bwMode="auto">
          <a:xfrm>
            <a:off x="1416629" y="1406911"/>
            <a:ext cx="135945" cy="112175"/>
          </a:xfrm>
          <a:prstGeom prst="rect">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14" name="Oval 13"/>
          <p:cNvSpPr/>
          <p:nvPr/>
        </p:nvSpPr>
        <p:spPr bwMode="auto">
          <a:xfrm>
            <a:off x="1416628" y="1074654"/>
            <a:ext cx="135945" cy="139784"/>
          </a:xfrm>
          <a:prstGeom prst="ellipse">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19" name="Rectangle 18"/>
          <p:cNvSpPr/>
          <p:nvPr/>
        </p:nvSpPr>
        <p:spPr bwMode="auto">
          <a:xfrm>
            <a:off x="3274004" y="2430850"/>
            <a:ext cx="135945" cy="112175"/>
          </a:xfrm>
          <a:prstGeom prst="rect">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0" name="Rectangle 19"/>
          <p:cNvSpPr/>
          <p:nvPr/>
        </p:nvSpPr>
        <p:spPr bwMode="auto">
          <a:xfrm>
            <a:off x="5093495" y="2692787"/>
            <a:ext cx="135945" cy="112175"/>
          </a:xfrm>
          <a:prstGeom prst="rect">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1" name="Oval 20"/>
          <p:cNvSpPr/>
          <p:nvPr/>
        </p:nvSpPr>
        <p:spPr bwMode="auto">
          <a:xfrm>
            <a:off x="4550493" y="2851066"/>
            <a:ext cx="135945" cy="139784"/>
          </a:xfrm>
          <a:prstGeom prst="ellipse">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2" name="Oval 21"/>
          <p:cNvSpPr/>
          <p:nvPr/>
        </p:nvSpPr>
        <p:spPr bwMode="auto">
          <a:xfrm>
            <a:off x="2726315" y="2871658"/>
            <a:ext cx="135945" cy="139784"/>
          </a:xfrm>
          <a:prstGeom prst="ellipse">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3" name="Rectangle 22"/>
          <p:cNvSpPr/>
          <p:nvPr/>
        </p:nvSpPr>
        <p:spPr bwMode="auto">
          <a:xfrm>
            <a:off x="6911130" y="2723358"/>
            <a:ext cx="135945" cy="112175"/>
          </a:xfrm>
          <a:prstGeom prst="rect">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4" name="Oval 23"/>
          <p:cNvSpPr/>
          <p:nvPr/>
        </p:nvSpPr>
        <p:spPr bwMode="auto">
          <a:xfrm>
            <a:off x="6365005" y="2728657"/>
            <a:ext cx="135945" cy="139784"/>
          </a:xfrm>
          <a:prstGeom prst="ellipse">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95596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157226141"/>
              </p:ext>
            </p:extLst>
          </p:nvPr>
        </p:nvGraphicFramePr>
        <p:xfrm>
          <a:off x="0" y="-22191"/>
          <a:ext cx="9282815" cy="6858000"/>
        </p:xfrm>
        <a:graphic>
          <a:graphicData uri="http://schemas.openxmlformats.org/presentationml/2006/ole">
            <mc:AlternateContent xmlns:mc="http://schemas.openxmlformats.org/markup-compatibility/2006">
              <mc:Choice xmlns:v="urn:schemas-microsoft-com:vml" Requires="v">
                <p:oleObj spid="_x0000_s26663" name="SPW 11.0 Graph" r:id="rId3" imgW="6857640" imgH="4905360" progId="SigmaPlotGraphicObject.10">
                  <p:embed/>
                </p:oleObj>
              </mc:Choice>
              <mc:Fallback>
                <p:oleObj name="SPW 11.0 Graph" r:id="rId3" imgW="6857640" imgH="4905360" progId="SigmaPlotGraphicObject.10">
                  <p:embed/>
                  <p:pic>
                    <p:nvPicPr>
                      <p:cNvPr id="0" name=""/>
                      <p:cNvPicPr/>
                      <p:nvPr/>
                    </p:nvPicPr>
                    <p:blipFill>
                      <a:blip r:embed="rId4"/>
                      <a:stretch>
                        <a:fillRect/>
                      </a:stretch>
                    </p:blipFill>
                    <p:spPr>
                      <a:xfrm>
                        <a:off x="0" y="-22191"/>
                        <a:ext cx="9282815" cy="6858000"/>
                      </a:xfrm>
                      <a:prstGeom prst="rect">
                        <a:avLst/>
                      </a:prstGeom>
                    </p:spPr>
                  </p:pic>
                </p:oleObj>
              </mc:Fallback>
            </mc:AlternateContent>
          </a:graphicData>
        </a:graphic>
      </p:graphicFrame>
      <p:sp>
        <p:nvSpPr>
          <p:cNvPr id="6" name="TextBox 5"/>
          <p:cNvSpPr txBox="1"/>
          <p:nvPr/>
        </p:nvSpPr>
        <p:spPr>
          <a:xfrm>
            <a:off x="1215736" y="-22191"/>
            <a:ext cx="7695012" cy="707886"/>
          </a:xfrm>
          <a:prstGeom prst="rect">
            <a:avLst/>
          </a:prstGeom>
          <a:noFill/>
        </p:spPr>
        <p:txBody>
          <a:bodyPr wrap="square" rtlCol="0">
            <a:spAutoFit/>
          </a:bodyPr>
          <a:lstStyle/>
          <a:p>
            <a:pPr algn="ctr"/>
            <a:r>
              <a:rPr lang="en-US" b="1" dirty="0"/>
              <a:t>Amphipod Density</a:t>
            </a:r>
          </a:p>
        </p:txBody>
      </p:sp>
    </p:spTree>
    <p:extLst>
      <p:ext uri="{BB962C8B-B14F-4D97-AF65-F5344CB8AC3E}">
        <p14:creationId xmlns:p14="http://schemas.microsoft.com/office/powerpoint/2010/main" val="423579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13008526"/>
              </p:ext>
            </p:extLst>
          </p:nvPr>
        </p:nvGraphicFramePr>
        <p:xfrm>
          <a:off x="-1" y="187038"/>
          <a:ext cx="9142499" cy="6120245"/>
        </p:xfrm>
        <a:graphic>
          <a:graphicData uri="http://schemas.openxmlformats.org/presentationml/2006/ole">
            <mc:AlternateContent xmlns:mc="http://schemas.openxmlformats.org/markup-compatibility/2006">
              <mc:Choice xmlns:v="urn:schemas-microsoft-com:vml" Requires="v">
                <p:oleObj spid="_x0000_s28710" name="SPW 11.0 Graph" r:id="rId3" imgW="6131880" imgH="4105080" progId="SigmaPlotGraphicObject.10">
                  <p:embed/>
                </p:oleObj>
              </mc:Choice>
              <mc:Fallback>
                <p:oleObj name="SPW 11.0 Graph" r:id="rId3" imgW="6131880" imgH="4105080" progId="SigmaPlotGraphicObject.10">
                  <p:embed/>
                  <p:pic>
                    <p:nvPicPr>
                      <p:cNvPr id="0" name=""/>
                      <p:cNvPicPr/>
                      <p:nvPr/>
                    </p:nvPicPr>
                    <p:blipFill>
                      <a:blip r:embed="rId4"/>
                      <a:stretch>
                        <a:fillRect/>
                      </a:stretch>
                    </p:blipFill>
                    <p:spPr>
                      <a:xfrm>
                        <a:off x="-1" y="187038"/>
                        <a:ext cx="9142499" cy="6120245"/>
                      </a:xfrm>
                      <a:prstGeom prst="rect">
                        <a:avLst/>
                      </a:prstGeom>
                    </p:spPr>
                  </p:pic>
                </p:oleObj>
              </mc:Fallback>
            </mc:AlternateContent>
          </a:graphicData>
        </a:graphic>
      </p:graphicFrame>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sp>
        <p:nvSpPr>
          <p:cNvPr id="10" name="TextBox 9"/>
          <p:cNvSpPr txBox="1"/>
          <p:nvPr/>
        </p:nvSpPr>
        <p:spPr>
          <a:xfrm>
            <a:off x="1485900" y="145534"/>
            <a:ext cx="6754091" cy="461665"/>
          </a:xfrm>
          <a:prstGeom prst="rect">
            <a:avLst/>
          </a:prstGeom>
          <a:solidFill>
            <a:schemeClr val="bg1"/>
          </a:solidFill>
        </p:spPr>
        <p:txBody>
          <a:bodyPr wrap="square" rtlCol="0">
            <a:spAutoFit/>
          </a:bodyPr>
          <a:lstStyle/>
          <a:p>
            <a:pPr algn="ctr"/>
            <a:r>
              <a:rPr lang="en-US" sz="2400" b="1" dirty="0"/>
              <a:t>Hyalella Mean Densities (±95% CI)</a:t>
            </a:r>
          </a:p>
        </p:txBody>
      </p:sp>
      <p:sp>
        <p:nvSpPr>
          <p:cNvPr id="7" name="TextBox 6"/>
          <p:cNvSpPr txBox="1"/>
          <p:nvPr/>
        </p:nvSpPr>
        <p:spPr>
          <a:xfrm>
            <a:off x="2370823" y="6211824"/>
            <a:ext cx="4632960" cy="400110"/>
          </a:xfrm>
          <a:prstGeom prst="rect">
            <a:avLst/>
          </a:prstGeom>
          <a:solidFill>
            <a:schemeClr val="bg1"/>
          </a:solidFill>
          <a:ln>
            <a:noFill/>
          </a:ln>
        </p:spPr>
        <p:txBody>
          <a:bodyPr wrap="square" rtlCol="0">
            <a:spAutoFit/>
          </a:bodyPr>
          <a:lstStyle/>
          <a:p>
            <a:pPr algn="ctr"/>
            <a:r>
              <a:rPr lang="en-US" sz="2000" b="1" dirty="0"/>
              <a:t>Region</a:t>
            </a:r>
          </a:p>
        </p:txBody>
      </p:sp>
      <p:sp>
        <p:nvSpPr>
          <p:cNvPr id="11" name="Flowchart: Decision 10"/>
          <p:cNvSpPr/>
          <p:nvPr/>
        </p:nvSpPr>
        <p:spPr bwMode="auto">
          <a:xfrm>
            <a:off x="1880682" y="1300159"/>
            <a:ext cx="181480" cy="180977"/>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0" name="Rectangle 19"/>
          <p:cNvSpPr/>
          <p:nvPr/>
        </p:nvSpPr>
        <p:spPr bwMode="auto">
          <a:xfrm>
            <a:off x="1904495" y="1100057"/>
            <a:ext cx="114805" cy="128667"/>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17" name="Flowchart: Decision 16"/>
          <p:cNvSpPr/>
          <p:nvPr/>
        </p:nvSpPr>
        <p:spPr bwMode="auto">
          <a:xfrm>
            <a:off x="3538033" y="4991094"/>
            <a:ext cx="181480" cy="180977"/>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1" name="Rectangle 20"/>
          <p:cNvSpPr/>
          <p:nvPr/>
        </p:nvSpPr>
        <p:spPr bwMode="auto">
          <a:xfrm>
            <a:off x="3190370" y="5314869"/>
            <a:ext cx="114805" cy="128667"/>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2" name="Flowchart: Decision 21"/>
          <p:cNvSpPr/>
          <p:nvPr/>
        </p:nvSpPr>
        <p:spPr bwMode="auto">
          <a:xfrm>
            <a:off x="5237380" y="5148174"/>
            <a:ext cx="181480" cy="180977"/>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3" name="Rectangle 22"/>
          <p:cNvSpPr/>
          <p:nvPr/>
        </p:nvSpPr>
        <p:spPr bwMode="auto">
          <a:xfrm>
            <a:off x="4891089" y="5245772"/>
            <a:ext cx="114805" cy="128667"/>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4" name="Flowchart: Decision 23"/>
          <p:cNvSpPr/>
          <p:nvPr/>
        </p:nvSpPr>
        <p:spPr bwMode="auto">
          <a:xfrm>
            <a:off x="6948742" y="5374434"/>
            <a:ext cx="181480" cy="180977"/>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5" name="Rectangle 24"/>
          <p:cNvSpPr/>
          <p:nvPr/>
        </p:nvSpPr>
        <p:spPr bwMode="auto">
          <a:xfrm>
            <a:off x="6596825" y="5233899"/>
            <a:ext cx="114805" cy="128667"/>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2496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35741113"/>
              </p:ext>
            </p:extLst>
          </p:nvPr>
        </p:nvGraphicFramePr>
        <p:xfrm>
          <a:off x="-17534" y="259775"/>
          <a:ext cx="9126979" cy="6109855"/>
        </p:xfrm>
        <a:graphic>
          <a:graphicData uri="http://schemas.openxmlformats.org/presentationml/2006/ole">
            <mc:AlternateContent xmlns:mc="http://schemas.openxmlformats.org/markup-compatibility/2006">
              <mc:Choice xmlns:v="urn:schemas-microsoft-com:vml" Requires="v">
                <p:oleObj spid="_x0000_s27688" name="SPW 11.0 Graph" r:id="rId3" imgW="6131880" imgH="4105080" progId="SigmaPlotGraphicObject.10">
                  <p:embed/>
                </p:oleObj>
              </mc:Choice>
              <mc:Fallback>
                <p:oleObj name="SPW 11.0 Graph" r:id="rId3" imgW="6131880" imgH="4105080" progId="SigmaPlotGraphicObject.10">
                  <p:embed/>
                  <p:pic>
                    <p:nvPicPr>
                      <p:cNvPr id="0" name=""/>
                      <p:cNvPicPr/>
                      <p:nvPr/>
                    </p:nvPicPr>
                    <p:blipFill>
                      <a:blip r:embed="rId4"/>
                      <a:stretch>
                        <a:fillRect/>
                      </a:stretch>
                    </p:blipFill>
                    <p:spPr>
                      <a:xfrm>
                        <a:off x="-17534" y="259775"/>
                        <a:ext cx="9126979" cy="6109855"/>
                      </a:xfrm>
                      <a:prstGeom prst="rect">
                        <a:avLst/>
                      </a:prstGeom>
                    </p:spPr>
                  </p:pic>
                </p:oleObj>
              </mc:Fallback>
            </mc:AlternateContent>
          </a:graphicData>
        </a:graphic>
      </p:graphicFrame>
      <p:sp>
        <p:nvSpPr>
          <p:cNvPr id="6" name="TextBox 5"/>
          <p:cNvSpPr txBox="1"/>
          <p:nvPr/>
        </p:nvSpPr>
        <p:spPr>
          <a:xfrm>
            <a:off x="1548245" y="203261"/>
            <a:ext cx="6691746" cy="461665"/>
          </a:xfrm>
          <a:prstGeom prst="rect">
            <a:avLst/>
          </a:prstGeom>
          <a:solidFill>
            <a:schemeClr val="bg1"/>
          </a:solidFill>
        </p:spPr>
        <p:txBody>
          <a:bodyPr wrap="square" rtlCol="0">
            <a:spAutoFit/>
          </a:bodyPr>
          <a:lstStyle/>
          <a:p>
            <a:pPr algn="ctr"/>
            <a:r>
              <a:rPr lang="en-US" sz="2400" b="1" dirty="0"/>
              <a:t>Gammarus Mean Densities (±95% CI)</a:t>
            </a:r>
          </a:p>
        </p:txBody>
      </p:sp>
      <p:sp>
        <p:nvSpPr>
          <p:cNvPr id="7" name="TextBox 6"/>
          <p:cNvSpPr txBox="1"/>
          <p:nvPr/>
        </p:nvSpPr>
        <p:spPr>
          <a:xfrm>
            <a:off x="2168633" y="6311506"/>
            <a:ext cx="4632960" cy="461665"/>
          </a:xfrm>
          <a:prstGeom prst="rect">
            <a:avLst/>
          </a:prstGeom>
          <a:solidFill>
            <a:schemeClr val="bg1"/>
          </a:solidFill>
          <a:ln>
            <a:noFill/>
          </a:ln>
        </p:spPr>
        <p:txBody>
          <a:bodyPr wrap="square" rtlCol="0">
            <a:spAutoFit/>
          </a:bodyPr>
          <a:lstStyle/>
          <a:p>
            <a:pPr algn="ctr"/>
            <a:r>
              <a:rPr lang="en-US" sz="2400" b="1" dirty="0"/>
              <a:t>Region</a:t>
            </a:r>
          </a:p>
        </p:txBody>
      </p:sp>
      <p:sp>
        <p:nvSpPr>
          <p:cNvPr id="8" name="Flowchart: Decision 7"/>
          <p:cNvSpPr/>
          <p:nvPr/>
        </p:nvSpPr>
        <p:spPr bwMode="auto">
          <a:xfrm>
            <a:off x="1858562" y="1376361"/>
            <a:ext cx="175023" cy="166688"/>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17" name="Rectangle 16"/>
          <p:cNvSpPr/>
          <p:nvPr/>
        </p:nvSpPr>
        <p:spPr bwMode="auto">
          <a:xfrm>
            <a:off x="1882377" y="1178320"/>
            <a:ext cx="117873" cy="117079"/>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16" name="Flowchart: Decision 15"/>
          <p:cNvSpPr/>
          <p:nvPr/>
        </p:nvSpPr>
        <p:spPr bwMode="auto">
          <a:xfrm>
            <a:off x="3517972" y="5314950"/>
            <a:ext cx="175023" cy="166688"/>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1" name="Rectangle 20"/>
          <p:cNvSpPr/>
          <p:nvPr/>
        </p:nvSpPr>
        <p:spPr bwMode="auto">
          <a:xfrm>
            <a:off x="3160788" y="5374085"/>
            <a:ext cx="117873" cy="117079"/>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2" name="Flowchart: Decision 21"/>
          <p:cNvSpPr/>
          <p:nvPr/>
        </p:nvSpPr>
        <p:spPr bwMode="auto">
          <a:xfrm>
            <a:off x="5222763" y="5112569"/>
            <a:ext cx="175023" cy="166688"/>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3" name="Rectangle 22"/>
          <p:cNvSpPr/>
          <p:nvPr/>
        </p:nvSpPr>
        <p:spPr bwMode="auto">
          <a:xfrm>
            <a:off x="4868576" y="5207397"/>
            <a:ext cx="117873" cy="117079"/>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4" name="Flowchart: Decision 23"/>
          <p:cNvSpPr/>
          <p:nvPr/>
        </p:nvSpPr>
        <p:spPr bwMode="auto">
          <a:xfrm>
            <a:off x="6921099" y="5300687"/>
            <a:ext cx="175023" cy="166688"/>
          </a:xfrm>
          <a:prstGeom prst="flowChartDecisio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25" name="Rectangle 24"/>
          <p:cNvSpPr/>
          <p:nvPr/>
        </p:nvSpPr>
        <p:spPr bwMode="auto">
          <a:xfrm>
            <a:off x="6568677" y="5433638"/>
            <a:ext cx="117873" cy="117079"/>
          </a:xfrm>
          <a:prstGeom prst="rect">
            <a:avLst/>
          </a:prstGeom>
          <a:solidFill>
            <a:schemeClr val="accent5">
              <a:lumMod val="50000"/>
            </a:schemeClr>
          </a:solidFill>
          <a:ln w="127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88363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7" y="187038"/>
            <a:ext cx="9096623" cy="6276109"/>
          </a:xfrm>
          <a:prstGeom prst="rect">
            <a:avLst/>
          </a:prstGeom>
          <a:solidFill>
            <a:schemeClr val="bg1"/>
          </a:solidFill>
          <a:ln>
            <a:noFill/>
          </a:ln>
          <a:effectLst/>
        </p:spPr>
      </p:pic>
      <p:sp>
        <p:nvSpPr>
          <p:cNvPr id="3" name="TextBox 2"/>
          <p:cNvSpPr txBox="1"/>
          <p:nvPr/>
        </p:nvSpPr>
        <p:spPr>
          <a:xfrm>
            <a:off x="3948545" y="1205345"/>
            <a:ext cx="1891146" cy="707886"/>
          </a:xfrm>
          <a:prstGeom prst="rect">
            <a:avLst/>
          </a:prstGeom>
          <a:solidFill>
            <a:schemeClr val="bg1"/>
          </a:solidFill>
          <a:ln>
            <a:noFill/>
          </a:ln>
        </p:spPr>
        <p:txBody>
          <a:bodyPr wrap="square" rtlCol="0">
            <a:spAutoFit/>
          </a:bodyPr>
          <a:lstStyle/>
          <a:p>
            <a:endParaRPr lang="en-US" dirty="0"/>
          </a:p>
        </p:txBody>
      </p:sp>
      <p:sp>
        <p:nvSpPr>
          <p:cNvPr id="5" name="TextBox 4"/>
          <p:cNvSpPr txBox="1"/>
          <p:nvPr/>
        </p:nvSpPr>
        <p:spPr>
          <a:xfrm>
            <a:off x="758537" y="6045313"/>
            <a:ext cx="7689272" cy="400110"/>
          </a:xfrm>
          <a:prstGeom prst="rect">
            <a:avLst/>
          </a:prstGeom>
          <a:solidFill>
            <a:schemeClr val="bg1"/>
          </a:solidFill>
          <a:ln>
            <a:noFill/>
          </a:ln>
        </p:spPr>
        <p:txBody>
          <a:bodyPr wrap="square" rtlCol="0">
            <a:spAutoFit/>
          </a:bodyPr>
          <a:lstStyle/>
          <a:p>
            <a:pPr algn="ctr"/>
            <a:r>
              <a:rPr lang="en-US" sz="2000" b="1" dirty="0"/>
              <a:t>Change in Density m</a:t>
            </a:r>
            <a:r>
              <a:rPr lang="en-US" sz="2000" b="1" baseline="30000" dirty="0"/>
              <a:t>-3</a:t>
            </a:r>
            <a:endParaRPr lang="en-US" sz="2000" b="1" dirty="0"/>
          </a:p>
        </p:txBody>
      </p:sp>
      <p:sp>
        <p:nvSpPr>
          <p:cNvPr id="7" name="TextBox 6"/>
          <p:cNvSpPr txBox="1"/>
          <p:nvPr/>
        </p:nvSpPr>
        <p:spPr>
          <a:xfrm>
            <a:off x="758537" y="292643"/>
            <a:ext cx="7689272" cy="830997"/>
          </a:xfrm>
          <a:prstGeom prst="rect">
            <a:avLst/>
          </a:prstGeom>
          <a:solidFill>
            <a:schemeClr val="bg1"/>
          </a:solidFill>
          <a:ln>
            <a:noFill/>
          </a:ln>
        </p:spPr>
        <p:txBody>
          <a:bodyPr wrap="square" rtlCol="0">
            <a:spAutoFit/>
          </a:bodyPr>
          <a:lstStyle/>
          <a:p>
            <a:pPr algn="ctr"/>
            <a:r>
              <a:rPr lang="en-US" sz="2400" b="1" dirty="0"/>
              <a:t>Change in Hyalella Density</a:t>
            </a:r>
            <a:br>
              <a:rPr lang="en-US" sz="2400" b="1" dirty="0"/>
            </a:br>
            <a:r>
              <a:rPr lang="en-US" sz="2400" b="1" dirty="0"/>
              <a:t>2004/05 to 2010</a:t>
            </a:r>
          </a:p>
        </p:txBody>
      </p:sp>
    </p:spTree>
    <p:extLst>
      <p:ext uri="{BB962C8B-B14F-4D97-AF65-F5344CB8AC3E}">
        <p14:creationId xmlns:p14="http://schemas.microsoft.com/office/powerpoint/2010/main" val="293125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mwiltermuth\Desktop\FatheadMinnow_ValleyCityND_05012011JAC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93718" y="952500"/>
            <a:ext cx="5538355" cy="1143000"/>
          </a:xfrm>
        </p:spPr>
        <p:txBody>
          <a:bodyPr/>
          <a:lstStyle/>
          <a:p>
            <a:pPr algn="ctr"/>
            <a:r>
              <a:rPr lang="en-US" sz="4000" dirty="0">
                <a:solidFill>
                  <a:srgbClr val="FF0000"/>
                </a:solidFill>
              </a:rPr>
              <a:t>Are current water conditions better for fish?</a:t>
            </a:r>
          </a:p>
        </p:txBody>
      </p:sp>
      <p:pic>
        <p:nvPicPr>
          <p:cNvPr id="9" name="Picture 4" descr="ident-small_4_onscreen_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black">
          <a:xfrm>
            <a:off x="446812" y="6092536"/>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41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Indicators</a:t>
            </a:r>
          </a:p>
        </p:txBody>
      </p:sp>
      <p:sp>
        <p:nvSpPr>
          <p:cNvPr id="3" name="Content Placeholder 2"/>
          <p:cNvSpPr>
            <a:spLocks noGrp="1"/>
          </p:cNvSpPr>
          <p:nvPr>
            <p:ph idx="1"/>
          </p:nvPr>
        </p:nvSpPr>
        <p:spPr/>
        <p:txBody>
          <a:bodyPr/>
          <a:lstStyle/>
          <a:p>
            <a:r>
              <a:rPr lang="en-US" dirty="0"/>
              <a:t>Amphipods are good indicators of wetland and water quality because they are common and sensitive to contaminants, disturbance in uplands, and invasive species</a:t>
            </a:r>
          </a:p>
          <a:p>
            <a:endParaRPr lang="en-US" dirty="0"/>
          </a:p>
        </p:txBody>
      </p:sp>
      <p:pic>
        <p:nvPicPr>
          <p:cNvPr id="23554" name="Picture 2" descr="C:\Users\mwiltermuth\Desktop\Amphopod_ND_04282011N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39" t="15780" r="19708"/>
          <a:stretch/>
        </p:blipFill>
        <p:spPr bwMode="auto">
          <a:xfrm>
            <a:off x="4013201" y="3267483"/>
            <a:ext cx="3674532" cy="345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4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mwiltermuth\Desktop\FatheadMinnow_ValleyCityND_05012011JAC (1).JP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799091490"/>
              </p:ext>
            </p:extLst>
          </p:nvPr>
        </p:nvGraphicFramePr>
        <p:xfrm>
          <a:off x="1330046" y="1122219"/>
          <a:ext cx="6182589" cy="4269301"/>
        </p:xfrm>
        <a:graphic>
          <a:graphicData uri="http://schemas.openxmlformats.org/drawingml/2006/table">
            <a:tbl>
              <a:tblPr>
                <a:tableStyleId>{5C22544A-7EE6-4342-B048-85BDC9FD1C3A}</a:tableStyleId>
              </a:tblPr>
              <a:tblGrid>
                <a:gridCol w="3607317">
                  <a:extLst>
                    <a:ext uri="{9D8B030D-6E8A-4147-A177-3AD203B41FA5}">
                      <a16:colId xmlns:a16="http://schemas.microsoft.com/office/drawing/2014/main" val="20000"/>
                    </a:ext>
                  </a:extLst>
                </a:gridCol>
                <a:gridCol w="1473835">
                  <a:extLst>
                    <a:ext uri="{9D8B030D-6E8A-4147-A177-3AD203B41FA5}">
                      <a16:colId xmlns:a16="http://schemas.microsoft.com/office/drawing/2014/main" val="20001"/>
                    </a:ext>
                  </a:extLst>
                </a:gridCol>
                <a:gridCol w="1101437">
                  <a:extLst>
                    <a:ext uri="{9D8B030D-6E8A-4147-A177-3AD203B41FA5}">
                      <a16:colId xmlns:a16="http://schemas.microsoft.com/office/drawing/2014/main" val="20002"/>
                    </a:ext>
                  </a:extLst>
                </a:gridCol>
              </a:tblGrid>
              <a:tr h="1165168">
                <a:tc>
                  <a:txBody>
                    <a:bodyPr/>
                    <a:lstStyle/>
                    <a:p>
                      <a:pPr marL="0" marR="0">
                        <a:spcBef>
                          <a:spcPts val="0"/>
                        </a:spcBef>
                        <a:spcAft>
                          <a:spcPts val="0"/>
                        </a:spcAft>
                      </a:pPr>
                      <a:r>
                        <a:rPr lang="en-US" sz="2800" b="1" dirty="0">
                          <a:solidFill>
                            <a:schemeClr val="accent1">
                              <a:lumMod val="50000"/>
                            </a:schemeClr>
                          </a:solidFill>
                          <a:effectLst/>
                          <a:latin typeface="+mj-lt"/>
                        </a:rPr>
                        <a:t>Occurrence:</a:t>
                      </a:r>
                      <a:br>
                        <a:rPr lang="en-US" sz="2800" b="1" dirty="0">
                          <a:solidFill>
                            <a:schemeClr val="accent1">
                              <a:lumMod val="50000"/>
                            </a:schemeClr>
                          </a:solidFill>
                          <a:effectLst/>
                          <a:latin typeface="+mj-lt"/>
                        </a:rPr>
                      </a:br>
                      <a:r>
                        <a:rPr lang="en-US" sz="2800" b="1" dirty="0">
                          <a:solidFill>
                            <a:schemeClr val="accent1">
                              <a:lumMod val="50000"/>
                            </a:schemeClr>
                          </a:solidFill>
                          <a:effectLst/>
                          <a:latin typeface="+mj-lt"/>
                        </a:rPr>
                        <a:t>Fish</a:t>
                      </a:r>
                      <a:r>
                        <a:rPr lang="en-US" sz="2800" b="1" baseline="0" dirty="0">
                          <a:solidFill>
                            <a:schemeClr val="accent1">
                              <a:lumMod val="50000"/>
                            </a:schemeClr>
                          </a:solidFill>
                          <a:effectLst/>
                          <a:latin typeface="+mj-lt"/>
                        </a:rPr>
                        <a:t> Group</a:t>
                      </a:r>
                      <a:endParaRPr lang="en-US" sz="2800" b="1" dirty="0">
                        <a:solidFill>
                          <a:schemeClr val="accent1">
                            <a:lumMod val="50000"/>
                          </a:schemeClr>
                        </a:solidFill>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chemeClr val="accent1">
                              <a:lumMod val="50000"/>
                            </a:schemeClr>
                          </a:solidFill>
                          <a:effectLst/>
                          <a:latin typeface="+mj-lt"/>
                          <a:ea typeface="Times New Roman"/>
                          <a:cs typeface="Times New Roman"/>
                        </a:rPr>
                        <a:t>2004/05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chemeClr val="accent1">
                              <a:lumMod val="50000"/>
                            </a:schemeClr>
                          </a:solidFill>
                          <a:effectLst/>
                          <a:latin typeface="+mj-lt"/>
                        </a:rPr>
                        <a:t>2011</a:t>
                      </a:r>
                      <a:endParaRPr lang="en-US" sz="2800" b="1" dirty="0">
                        <a:solidFill>
                          <a:schemeClr val="accent1">
                            <a:lumMod val="50000"/>
                          </a:schemeClr>
                        </a:solidFill>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7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effectLst/>
                          <a:latin typeface="+mj-lt"/>
                        </a:rPr>
                        <a:t>Fathead Minnow</a:t>
                      </a:r>
                      <a:endParaRPr lang="en-US" sz="2800" b="1" dirty="0">
                        <a:solidFill>
                          <a:srgbClr val="FF0000"/>
                        </a:solidFill>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7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effectLst/>
                          <a:latin typeface="+mj-lt"/>
                          <a:ea typeface="+mn-ea"/>
                          <a:cs typeface="+mn-cs"/>
                        </a:rPr>
                        <a:t>Other</a:t>
                      </a:r>
                      <a:r>
                        <a:rPr lang="en-US" sz="2800" b="1" baseline="0" dirty="0">
                          <a:solidFill>
                            <a:srgbClr val="FF0000"/>
                          </a:solidFill>
                          <a:effectLst/>
                          <a:latin typeface="+mj-lt"/>
                          <a:ea typeface="+mn-ea"/>
                          <a:cs typeface="+mn-cs"/>
                        </a:rPr>
                        <a:t> Small Fish;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baseline="0" dirty="0">
                          <a:solidFill>
                            <a:srgbClr val="FF0000"/>
                          </a:solidFill>
                          <a:effectLst/>
                          <a:latin typeface="+mj-lt"/>
                          <a:ea typeface="+mn-ea"/>
                          <a:cs typeface="+mn-cs"/>
                        </a:rPr>
                        <a:t>Species typically &lt;10 cm</a:t>
                      </a:r>
                      <a:endParaRPr lang="en-US" sz="2800" b="1" dirty="0">
                        <a:solidFill>
                          <a:srgbClr val="FF0000"/>
                        </a:solidFill>
                        <a:effectLst/>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7991">
                <a:tc>
                  <a:txBody>
                    <a:bodyPr/>
                    <a:lstStyle/>
                    <a:p>
                      <a:pPr marL="0" marR="0">
                        <a:spcBef>
                          <a:spcPts val="0"/>
                        </a:spcBef>
                        <a:spcAft>
                          <a:spcPts val="0"/>
                        </a:spcAft>
                      </a:pPr>
                      <a:r>
                        <a:rPr lang="en-US" sz="2800" b="1" dirty="0">
                          <a:solidFill>
                            <a:srgbClr val="FF0000"/>
                          </a:solidFill>
                          <a:effectLst/>
                          <a:latin typeface="+mj-lt"/>
                        </a:rPr>
                        <a:t>Large Fish;</a:t>
                      </a:r>
                      <a:r>
                        <a:rPr lang="en-US" sz="2800" b="1" baseline="0" dirty="0">
                          <a:solidFill>
                            <a:srgbClr val="FF0000"/>
                          </a:solidFill>
                          <a:effectLst/>
                          <a:latin typeface="+mj-lt"/>
                        </a:rPr>
                        <a:t> </a:t>
                      </a:r>
                      <a:r>
                        <a:rPr lang="en-US" sz="2800" b="1" dirty="0">
                          <a:solidFill>
                            <a:srgbClr val="FF0000"/>
                          </a:solidFill>
                          <a:effectLst/>
                          <a:latin typeface="+mj-lt"/>
                          <a:ea typeface="Times New Roman"/>
                          <a:cs typeface="Times New Roman"/>
                        </a:rPr>
                        <a:t>&gt;10 cm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7991">
                <a:tc>
                  <a:txBody>
                    <a:bodyPr/>
                    <a:lstStyle/>
                    <a:p>
                      <a:pPr marL="0" marR="0">
                        <a:spcBef>
                          <a:spcPts val="0"/>
                        </a:spcBef>
                        <a:spcAft>
                          <a:spcPts val="0"/>
                        </a:spcAft>
                      </a:pPr>
                      <a:r>
                        <a:rPr lang="en-US" sz="2800" b="1" dirty="0">
                          <a:solidFill>
                            <a:srgbClr val="FF0000"/>
                          </a:solidFill>
                          <a:effectLst/>
                          <a:latin typeface="+mj-lt"/>
                          <a:ea typeface="Times New Roman"/>
                          <a:cs typeface="Times New Roman"/>
                        </a:rPr>
                        <a:t>Any Fish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solidFill>
                            <a:srgbClr val="FF0000"/>
                          </a:solidFill>
                          <a:effectLst/>
                          <a:latin typeface="+mj-lt"/>
                          <a:ea typeface="Times New Roman"/>
                          <a:cs typeface="Times New Roman"/>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7" name="Picture 6" descr="ident-small_4_onscreen_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459509" y="6092536"/>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50818" y="5455227"/>
            <a:ext cx="6141027" cy="461665"/>
          </a:xfrm>
          <a:prstGeom prst="rect">
            <a:avLst/>
          </a:prstGeom>
          <a:noFill/>
        </p:spPr>
        <p:txBody>
          <a:bodyPr wrap="square" rtlCol="0">
            <a:spAutoFit/>
          </a:bodyPr>
          <a:lstStyle/>
          <a:p>
            <a:r>
              <a:rPr lang="en-US" sz="2400" dirty="0"/>
              <a:t>n= 86</a:t>
            </a:r>
          </a:p>
        </p:txBody>
      </p:sp>
    </p:spTree>
    <p:extLst>
      <p:ext uri="{BB962C8B-B14F-4D97-AF65-F5344CB8AC3E}">
        <p14:creationId xmlns:p14="http://schemas.microsoft.com/office/powerpoint/2010/main" val="260094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wetlands\AmphipodAbundance\DigitalPhotos\slidesphotos\AgFie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438" y="-779463"/>
            <a:ext cx="11572876" cy="84185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1" descr="D:\Vugraph Info\Vugraph Templates\Templates-NEW-NMP and Bureau\ident-small_4_onscreen_png.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4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Chlorophyll </a:t>
            </a:r>
            <a:r>
              <a:rPr lang="en-US" i="1" dirty="0"/>
              <a:t>a</a:t>
            </a:r>
            <a:endParaRPr lang="en-US" dirty="0"/>
          </a:p>
        </p:txBody>
      </p:sp>
      <p:sp>
        <p:nvSpPr>
          <p:cNvPr id="3" name="Content Placeholder 2"/>
          <p:cNvSpPr>
            <a:spLocks noGrp="1"/>
          </p:cNvSpPr>
          <p:nvPr>
            <p:ph idx="1"/>
          </p:nvPr>
        </p:nvSpPr>
        <p:spPr/>
        <p:txBody>
          <a:bodyPr/>
          <a:lstStyle/>
          <a:p>
            <a:r>
              <a:rPr lang="en-US" dirty="0"/>
              <a:t>Represents Phytoplankton Biomass</a:t>
            </a:r>
          </a:p>
          <a:p>
            <a:endParaRPr lang="en-US" dirty="0"/>
          </a:p>
          <a:p>
            <a:r>
              <a:rPr lang="en-US" dirty="0"/>
              <a:t>Alternative Equilibria Hypothesis</a:t>
            </a:r>
          </a:p>
          <a:p>
            <a:pPr lvl="1"/>
            <a:r>
              <a:rPr lang="en-US" dirty="0"/>
              <a:t>Two Alternative States</a:t>
            </a:r>
          </a:p>
          <a:p>
            <a:pPr marL="914400" lvl="1" indent="-457200">
              <a:buAutoNum type="arabicPeriod"/>
            </a:pPr>
            <a:r>
              <a:rPr lang="en-US" dirty="0"/>
              <a:t>Community Dominated by Macrophytes</a:t>
            </a:r>
          </a:p>
          <a:p>
            <a:pPr marL="914400" lvl="1" indent="-457200">
              <a:buAutoNum type="arabicPeriod"/>
            </a:pPr>
            <a:r>
              <a:rPr lang="en-US" dirty="0"/>
              <a:t>Community Dominated by Phytoplankton</a:t>
            </a:r>
          </a:p>
          <a:p>
            <a:pPr marL="514350" indent="-457200"/>
            <a:endParaRPr lang="en-US" dirty="0"/>
          </a:p>
          <a:p>
            <a:pPr marL="514350" indent="-457200"/>
            <a:r>
              <a:rPr lang="en-US" dirty="0"/>
              <a:t>Clear wetlands support higher density of amphipods</a:t>
            </a:r>
          </a:p>
          <a:p>
            <a:endParaRPr lang="en-US" dirty="0"/>
          </a:p>
          <a:p>
            <a:endParaRPr lang="en-US" dirty="0"/>
          </a:p>
        </p:txBody>
      </p:sp>
    </p:spTree>
    <p:extLst>
      <p:ext uri="{BB962C8B-B14F-4D97-AF65-F5344CB8AC3E}">
        <p14:creationId xmlns:p14="http://schemas.microsoft.com/office/powerpoint/2010/main" val="71595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Alternative Equilibria</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574" y="1391081"/>
            <a:ext cx="5387665" cy="4303135"/>
          </a:xfrm>
          <a:prstGeom prst="rect">
            <a:avLst/>
          </a:prstGeom>
          <a:solidFill>
            <a:schemeClr val="bg1"/>
          </a:solidFill>
          <a:ln>
            <a:noFill/>
          </a:ln>
          <a:effectLst/>
        </p:spPr>
      </p:pic>
      <p:sp>
        <p:nvSpPr>
          <p:cNvPr id="3" name="TextBox 2"/>
          <p:cNvSpPr txBox="1"/>
          <p:nvPr/>
        </p:nvSpPr>
        <p:spPr>
          <a:xfrm>
            <a:off x="3990109" y="5766953"/>
            <a:ext cx="3273132" cy="307777"/>
          </a:xfrm>
          <a:prstGeom prst="rect">
            <a:avLst/>
          </a:prstGeom>
          <a:noFill/>
        </p:spPr>
        <p:txBody>
          <a:bodyPr wrap="square" rtlCol="0">
            <a:spAutoFit/>
          </a:bodyPr>
          <a:lstStyle/>
          <a:p>
            <a:pPr algn="r"/>
            <a:r>
              <a:rPr lang="en-US" sz="1400" dirty="0">
                <a:solidFill>
                  <a:schemeClr val="bg1"/>
                </a:solidFill>
              </a:rPr>
              <a:t>Modified from Scheffer et al. 2001</a:t>
            </a:r>
          </a:p>
        </p:txBody>
      </p:sp>
    </p:spTree>
    <p:extLst>
      <p:ext uri="{BB962C8B-B14F-4D97-AF65-F5344CB8AC3E}">
        <p14:creationId xmlns:p14="http://schemas.microsoft.com/office/powerpoint/2010/main" val="249378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Measurement</a:t>
            </a:r>
          </a:p>
        </p:txBody>
      </p:sp>
      <p:pic>
        <p:nvPicPr>
          <p:cNvPr id="31746" name="Picture 2" descr="Landsa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739" y="1518081"/>
            <a:ext cx="2942969" cy="26486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wetlands\AmphipodAbundance\DigitalPhotos\2011Summer\P704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607" y="3300160"/>
            <a:ext cx="3642380" cy="2731785"/>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I:\wetlands\AmphipodAbundance\DigitalPhotos\2011Summer\P73100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326" t="6348" r="24018"/>
          <a:stretch/>
        </p:blipFill>
        <p:spPr bwMode="auto">
          <a:xfrm>
            <a:off x="369277" y="1658758"/>
            <a:ext cx="1565032" cy="27038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wetlands\AmphipodAbundance\DigitalPhotos\2011Summer\P731003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329" t="20909" r="28329" b="19729"/>
          <a:stretch/>
        </p:blipFill>
        <p:spPr bwMode="auto">
          <a:xfrm>
            <a:off x="2127739" y="1188692"/>
            <a:ext cx="1987062" cy="20411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V="1">
            <a:off x="1699114" y="2597805"/>
            <a:ext cx="470389" cy="207870"/>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996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Chlorophyll Measured</a:t>
            </a:r>
          </a:p>
        </p:txBody>
      </p:sp>
      <p:sp>
        <p:nvSpPr>
          <p:cNvPr id="3" name="Content Placeholder 2"/>
          <p:cNvSpPr>
            <a:spLocks noGrp="1"/>
          </p:cNvSpPr>
          <p:nvPr>
            <p:ph idx="1"/>
          </p:nvPr>
        </p:nvSpPr>
        <p:spPr/>
        <p:txBody>
          <a:bodyPr/>
          <a:lstStyle/>
          <a:p>
            <a:r>
              <a:rPr lang="en-US" dirty="0"/>
              <a:t>25 wetlands sampled</a:t>
            </a:r>
          </a:p>
          <a:p>
            <a:pPr lvl="1"/>
            <a:r>
              <a:rPr lang="en-US" dirty="0"/>
              <a:t>Corresponding to cloud-free Landsat 5 TM </a:t>
            </a:r>
            <a:br>
              <a:rPr lang="en-US" dirty="0"/>
            </a:br>
            <a:r>
              <a:rPr lang="en-US" dirty="0"/>
              <a:t>(0-2 days)</a:t>
            </a:r>
          </a:p>
          <a:p>
            <a:r>
              <a:rPr lang="en-US" dirty="0"/>
              <a:t>40 Water samples collected for fluorometry</a:t>
            </a:r>
          </a:p>
          <a:p>
            <a:r>
              <a:rPr lang="en-US" dirty="0"/>
              <a:t>1,229 </a:t>
            </a:r>
            <a:r>
              <a:rPr lang="en-US" i="1" dirty="0"/>
              <a:t>in situ </a:t>
            </a:r>
            <a:r>
              <a:rPr lang="en-US" dirty="0"/>
              <a:t> measurements</a:t>
            </a:r>
          </a:p>
        </p:txBody>
      </p:sp>
    </p:spTree>
    <p:extLst>
      <p:ext uri="{BB962C8B-B14F-4D97-AF65-F5344CB8AC3E}">
        <p14:creationId xmlns:p14="http://schemas.microsoft.com/office/powerpoint/2010/main" val="45254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wetlands\AmphipodAbundance\ChlaRS\3CV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4050"/>
            <a:ext cx="6386513" cy="539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04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wetlands\AmphipodAbundance\ChlaRS\chlasondepoi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90" y="1028703"/>
            <a:ext cx="8418702" cy="462915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3006969" y="2998177"/>
            <a:ext cx="633046" cy="474785"/>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solidFill>
                  <a:srgbClr val="FF0000"/>
                </a:solidFill>
              </a:ln>
              <a:solidFill>
                <a:srgbClr val="FF0000"/>
              </a:solidFill>
              <a:effectLst/>
              <a:latin typeface="Arial" pitchFamily="34" charset="0"/>
            </a:endParaRPr>
          </a:p>
        </p:txBody>
      </p:sp>
    </p:spTree>
    <p:extLst>
      <p:ext uri="{BB962C8B-B14F-4D97-AF65-F5344CB8AC3E}">
        <p14:creationId xmlns:p14="http://schemas.microsoft.com/office/powerpoint/2010/main" val="249708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I:\wetlands\AmphipodAbundance\ChlaRS\twoclu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91" y="1094642"/>
            <a:ext cx="8322760" cy="457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22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wetlands\AmphipodAbundance\ChlaRS\oneclusternatural.jpg"/>
          <p:cNvPicPr>
            <a:picLocks noChangeAspect="1" noChangeArrowheads="1"/>
          </p:cNvPicPr>
          <p:nvPr/>
        </p:nvPicPr>
        <p:blipFill rotWithShape="1">
          <a:blip r:embed="rId2">
            <a:extLst>
              <a:ext uri="{28A0092B-C50C-407E-A947-70E740481C1C}">
                <a14:useLocalDpi xmlns:a14="http://schemas.microsoft.com/office/drawing/2010/main" val="0"/>
              </a:ext>
            </a:extLst>
          </a:blip>
          <a:srcRect l="28323" t="15907" r="29626" b="19048"/>
          <a:stretch/>
        </p:blipFill>
        <p:spPr bwMode="auto">
          <a:xfrm>
            <a:off x="1339299" y="677008"/>
            <a:ext cx="6171430" cy="524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8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mwiltermuth\Desktop\LesserScaup_JamestownND_04082011N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11" t="14457" r="30433" b="33517"/>
          <a:stretch/>
        </p:blipFill>
        <p:spPr bwMode="auto">
          <a:xfrm>
            <a:off x="5098242" y="3349544"/>
            <a:ext cx="3669998" cy="29147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D:\Vugraph Info\Vugraph Templates\Templates-NEW-NMP and Bureau\ident-small_4_onscreen_png.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381000" y="152400"/>
            <a:ext cx="8305800" cy="1143000"/>
          </a:xfrm>
        </p:spPr>
        <p:txBody>
          <a:bodyPr/>
          <a:lstStyle/>
          <a:p>
            <a:r>
              <a:rPr lang="en-US" dirty="0"/>
              <a:t>Wetland and Water Quality</a:t>
            </a:r>
          </a:p>
        </p:txBody>
      </p:sp>
      <p:sp>
        <p:nvSpPr>
          <p:cNvPr id="5" name="Rectangle 3"/>
          <p:cNvSpPr txBox="1">
            <a:spLocks noChangeArrowheads="1"/>
          </p:cNvSpPr>
          <p:nvPr/>
        </p:nvSpPr>
        <p:spPr bwMode="auto">
          <a:xfrm>
            <a:off x="381000" y="1371600"/>
            <a:ext cx="8610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9pPr>
          </a:lstStyle>
          <a:p>
            <a:r>
              <a:rPr lang="en-US" sz="2400" dirty="0"/>
              <a:t>Wetland quality: ability to support diverse communities of plants, invertebrates, and vertebrates</a:t>
            </a:r>
          </a:p>
          <a:p>
            <a:r>
              <a:rPr lang="en-US" sz="2400" dirty="0"/>
              <a:t>Perform multiple ecological services: floodwater storage, improvement of water quality, reduction of soil erosion and sedimentation, carbon sequestration</a:t>
            </a:r>
          </a:p>
          <a:p>
            <a:endParaRPr lang="en-US" sz="2400" dirty="0"/>
          </a:p>
          <a:p>
            <a:r>
              <a:rPr lang="en-US" sz="2400" dirty="0"/>
              <a:t>Water quality: provide a</a:t>
            </a:r>
            <a:br>
              <a:rPr lang="en-US" sz="2400" dirty="0"/>
            </a:br>
            <a:r>
              <a:rPr lang="en-US" sz="2400" dirty="0"/>
              <a:t>suitable environment for </a:t>
            </a:r>
            <a:br>
              <a:rPr lang="en-US" sz="2400" dirty="0"/>
            </a:br>
            <a:r>
              <a:rPr lang="en-US" sz="2400" dirty="0"/>
              <a:t>diverse communities</a:t>
            </a:r>
          </a:p>
          <a:p>
            <a:r>
              <a:rPr lang="en-US" sz="2400" dirty="0"/>
              <a:t>Metric of interest: </a:t>
            </a:r>
            <a:br>
              <a:rPr lang="en-US" sz="2400" dirty="0"/>
            </a:br>
            <a:r>
              <a:rPr lang="en-US" sz="2400" dirty="0"/>
              <a:t>Chlorophyll </a:t>
            </a:r>
            <a:r>
              <a:rPr lang="en-US" sz="2400" i="1" dirty="0"/>
              <a:t>a</a:t>
            </a:r>
            <a:endParaRPr lang="en-US" sz="2400" dirty="0"/>
          </a:p>
        </p:txBody>
      </p:sp>
    </p:spTree>
    <p:extLst>
      <p:ext uri="{BB962C8B-B14F-4D97-AF65-F5344CB8AC3E}">
        <p14:creationId xmlns:p14="http://schemas.microsoft.com/office/powerpoint/2010/main" val="3128076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Continue to develop remotely-sensed prediction of Chlorophyll </a:t>
            </a:r>
            <a:r>
              <a:rPr lang="en-US" i="1" dirty="0"/>
              <a:t>a </a:t>
            </a:r>
          </a:p>
          <a:p>
            <a:r>
              <a:rPr lang="en-US" dirty="0"/>
              <a:t>Examine landscape and community factors that influence Chlorophyll </a:t>
            </a:r>
            <a:r>
              <a:rPr lang="en-US" i="1" dirty="0"/>
              <a:t>a</a:t>
            </a:r>
            <a:r>
              <a:rPr lang="en-US" dirty="0"/>
              <a:t> and Amphipod density</a:t>
            </a:r>
          </a:p>
          <a:p>
            <a:r>
              <a:rPr lang="en-US" dirty="0"/>
              <a:t>Further investigate the potential of Chlorophyll </a:t>
            </a:r>
            <a:r>
              <a:rPr lang="en-US" i="1" dirty="0"/>
              <a:t>a </a:t>
            </a:r>
            <a:r>
              <a:rPr lang="en-US" dirty="0"/>
              <a:t>to predict Amphipod density</a:t>
            </a:r>
          </a:p>
          <a:p>
            <a:endParaRPr lang="en-US" dirty="0"/>
          </a:p>
        </p:txBody>
      </p:sp>
    </p:spTree>
    <p:extLst>
      <p:ext uri="{BB962C8B-B14F-4D97-AF65-F5344CB8AC3E}">
        <p14:creationId xmlns:p14="http://schemas.microsoft.com/office/powerpoint/2010/main" val="3608949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2533"/>
          <a:stretch>
            <a:fillRect/>
          </a:stretch>
        </p:blipFill>
        <p:spPr bwMode="auto">
          <a:xfrm>
            <a:off x="5919785" y="1357275"/>
            <a:ext cx="2767015" cy="758952"/>
          </a:xfrm>
          <a:prstGeom prst="rect">
            <a:avLst/>
          </a:prstGeom>
          <a:noFill/>
          <a:ln>
            <a:noFill/>
          </a:ln>
          <a:effectLst/>
        </p:spPr>
      </p:pic>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sp>
        <p:nvSpPr>
          <p:cNvPr id="9" name="Rectangle 2"/>
          <p:cNvSpPr>
            <a:spLocks noGrp="1" noChangeArrowheads="1"/>
          </p:cNvSpPr>
          <p:nvPr>
            <p:ph type="title"/>
          </p:nvPr>
        </p:nvSpPr>
        <p:spPr>
          <a:xfrm>
            <a:off x="381000" y="27708"/>
            <a:ext cx="8305800" cy="1143000"/>
          </a:xfrm>
        </p:spPr>
        <p:txBody>
          <a:bodyPr/>
          <a:lstStyle/>
          <a:p>
            <a:r>
              <a:rPr lang="en-US" dirty="0"/>
              <a:t>Acknowledgements</a:t>
            </a:r>
          </a:p>
        </p:txBody>
      </p:sp>
      <p:sp>
        <p:nvSpPr>
          <p:cNvPr id="10" name="Rectangle 3"/>
          <p:cNvSpPr txBox="1">
            <a:spLocks noChangeArrowheads="1"/>
          </p:cNvSpPr>
          <p:nvPr/>
        </p:nvSpPr>
        <p:spPr bwMode="auto">
          <a:xfrm>
            <a:off x="381000" y="921326"/>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9pPr>
          </a:lstStyle>
          <a:p>
            <a:r>
              <a:rPr lang="en-US" sz="1800" dirty="0"/>
              <a:t>Scott Stephens</a:t>
            </a:r>
          </a:p>
          <a:p>
            <a:r>
              <a:rPr lang="en-US" sz="1800" dirty="0"/>
              <a:t>Alan Afton</a:t>
            </a:r>
          </a:p>
          <a:p>
            <a:r>
              <a:rPr lang="en-US" sz="1800" dirty="0"/>
              <a:t>Funding and Support:</a:t>
            </a:r>
          </a:p>
          <a:p>
            <a:pPr lvl="1"/>
            <a:r>
              <a:rPr lang="en-US" sz="1800" dirty="0"/>
              <a:t>State Wildlife Grants, North Dakota</a:t>
            </a:r>
          </a:p>
          <a:p>
            <a:pPr lvl="1"/>
            <a:r>
              <a:rPr lang="en-US" sz="1800" dirty="0"/>
              <a:t>Dr. Bruce D. J. Batt Fellowship in Waterfowl Conservation, Institute for Wetland and Waterfowl Research, Ducks Unlimited Canada</a:t>
            </a:r>
          </a:p>
          <a:p>
            <a:pPr lvl="1"/>
            <a:r>
              <a:rPr lang="en-US" sz="1800" dirty="0"/>
              <a:t>USGS Northern Prairie Wildlife Research Center</a:t>
            </a:r>
          </a:p>
          <a:p>
            <a:pPr lvl="1"/>
            <a:r>
              <a:rPr lang="en-US" sz="1800" dirty="0"/>
              <a:t>USGS Youth Initiative, Student Career Experience Program</a:t>
            </a:r>
          </a:p>
          <a:p>
            <a:pPr lvl="1"/>
            <a:r>
              <a:rPr lang="en-US" sz="1800" dirty="0"/>
              <a:t>USGS Landscape Conservation Cooperative Program</a:t>
            </a:r>
          </a:p>
          <a:p>
            <a:pPr lvl="1"/>
            <a:r>
              <a:rPr lang="en-US" sz="1800" dirty="0"/>
              <a:t>Ducks Unlimited Great Plains Regional Office</a:t>
            </a:r>
          </a:p>
          <a:p>
            <a:pPr lvl="1"/>
            <a:r>
              <a:rPr lang="en-US" sz="1800" dirty="0"/>
              <a:t>North Dakota Department of Health</a:t>
            </a:r>
          </a:p>
          <a:p>
            <a:pPr lvl="1"/>
            <a:r>
              <a:rPr lang="en-US" sz="1800" dirty="0"/>
              <a:t>Environmental and Conservation Science Program, </a:t>
            </a:r>
            <a:br>
              <a:rPr lang="en-US" sz="1800" dirty="0"/>
            </a:br>
            <a:r>
              <a:rPr lang="en-US" sz="1800" dirty="0"/>
              <a:t>North Dakota State University</a:t>
            </a:r>
          </a:p>
          <a:p>
            <a:pPr lvl="1"/>
            <a:r>
              <a:rPr lang="en-US" sz="1800" dirty="0"/>
              <a:t>USGS Louisiana Cooperative Fish and Wildlife Research Unit</a:t>
            </a:r>
          </a:p>
          <a:p>
            <a:pPr lvl="1"/>
            <a:r>
              <a:rPr lang="en-US" sz="1800" dirty="0"/>
              <a:t>USFWS Refuges in North Dakota </a:t>
            </a:r>
          </a:p>
          <a:p>
            <a:r>
              <a:rPr lang="en-US" sz="1800" dirty="0"/>
              <a:t>Technicians: Jason Bivens, Jacob Coulter, John McClinton, </a:t>
            </a:r>
            <a:br>
              <a:rPr lang="en-US" sz="1800" dirty="0"/>
            </a:br>
            <a:r>
              <a:rPr lang="en-US" sz="1800" dirty="0"/>
              <a:t>		Sarah Paycer, Hunter Pridgen, Nick Smith, Matt Weegman</a:t>
            </a:r>
          </a:p>
        </p:txBody>
      </p:sp>
      <p:pic>
        <p:nvPicPr>
          <p:cNvPr id="11" name="Picture 4" descr="DUhorizontal_W_h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81000"/>
            <a:ext cx="3142721" cy="758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5247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Wetland Productivity</a:t>
            </a:r>
          </a:p>
        </p:txBody>
      </p:sp>
      <p:sp>
        <p:nvSpPr>
          <p:cNvPr id="163843" name="Rectangle 3"/>
          <p:cNvSpPr>
            <a:spLocks noGrp="1" noChangeArrowheads="1"/>
          </p:cNvSpPr>
          <p:nvPr>
            <p:ph type="body" idx="1"/>
          </p:nvPr>
        </p:nvSpPr>
        <p:spPr>
          <a:xfrm>
            <a:off x="381000" y="1371600"/>
            <a:ext cx="8610600" cy="2438400"/>
          </a:xfrm>
        </p:spPr>
        <p:txBody>
          <a:bodyPr/>
          <a:lstStyle/>
          <a:p>
            <a:r>
              <a:rPr lang="en-US" sz="2400" dirty="0"/>
              <a:t>Understanding the link between inter-annual hydrologic dynamics and landscape modifications is prerequisite to modeling effects of climate and land use change on the function and productivity of prairie wetlands</a:t>
            </a:r>
          </a:p>
          <a:p>
            <a:endParaRPr lang="en-US" sz="2400" dirty="0"/>
          </a:p>
          <a:p>
            <a:r>
              <a:rPr lang="en-US" sz="2400" dirty="0"/>
              <a:t>Water level fluctuations are</a:t>
            </a:r>
            <a:br>
              <a:rPr lang="en-US" sz="2400" dirty="0"/>
            </a:br>
            <a:r>
              <a:rPr lang="en-US" sz="2400" dirty="0"/>
              <a:t>important processes that </a:t>
            </a:r>
            <a:br>
              <a:rPr lang="en-US" sz="2400" dirty="0"/>
            </a:br>
            <a:r>
              <a:rPr lang="en-US" sz="2400" dirty="0"/>
              <a:t>regulate productivity</a:t>
            </a:r>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pic>
        <p:nvPicPr>
          <p:cNvPr id="1658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52" t="13370" r="8886" b="7394"/>
          <a:stretch/>
        </p:blipFill>
        <p:spPr bwMode="auto">
          <a:xfrm>
            <a:off x="5338354" y="3429000"/>
            <a:ext cx="3629297" cy="3082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1150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a:r>
              <a:rPr lang="en-US" dirty="0"/>
              <a:t>Climate Cycles</a:t>
            </a:r>
          </a:p>
        </p:txBody>
      </p:sp>
      <p:sp>
        <p:nvSpPr>
          <p:cNvPr id="163843" name="Rectangle 3"/>
          <p:cNvSpPr>
            <a:spLocks noGrp="1" noChangeArrowheads="1"/>
          </p:cNvSpPr>
          <p:nvPr>
            <p:ph type="body" idx="1"/>
          </p:nvPr>
        </p:nvSpPr>
        <p:spPr>
          <a:xfrm>
            <a:off x="1503227" y="5295903"/>
            <a:ext cx="6123710" cy="699655"/>
          </a:xfrm>
        </p:spPr>
        <p:txBody>
          <a:bodyPr/>
          <a:lstStyle/>
          <a:p>
            <a:pPr marL="0" indent="0">
              <a:buNone/>
            </a:pPr>
            <a:r>
              <a:rPr lang="en-US" sz="1800" dirty="0"/>
              <a:t>Palmer Hydrologic Drought Index</a:t>
            </a:r>
          </a:p>
          <a:p>
            <a:pPr marL="0" indent="0">
              <a:buNone/>
            </a:pPr>
            <a:r>
              <a:rPr lang="en-US" sz="1800" dirty="0"/>
              <a:t>State of North Dakota Jan 1985 to Aug 2011</a:t>
            </a:r>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pic>
        <p:nvPicPr>
          <p:cNvPr id="16384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8820"/>
          <a:stretch/>
        </p:blipFill>
        <p:spPr bwMode="auto">
          <a:xfrm>
            <a:off x="1503227" y="1125538"/>
            <a:ext cx="6123709" cy="4187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Left Brace 1"/>
          <p:cNvSpPr/>
          <p:nvPr/>
        </p:nvSpPr>
        <p:spPr bwMode="auto">
          <a:xfrm rot="16200000">
            <a:off x="5772483" y="3613328"/>
            <a:ext cx="277091" cy="459997"/>
          </a:xfrm>
          <a:prstGeom prst="leftBrac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8" name="Left Brace 7"/>
          <p:cNvSpPr/>
          <p:nvPr/>
        </p:nvSpPr>
        <p:spPr bwMode="auto">
          <a:xfrm rot="16200000">
            <a:off x="7067234" y="3609216"/>
            <a:ext cx="277091" cy="468221"/>
          </a:xfrm>
          <a:prstGeom prst="leftBrac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Cycles: Period Comparison</a:t>
            </a:r>
          </a:p>
        </p:txBody>
      </p:sp>
      <p:pic>
        <p:nvPicPr>
          <p:cNvPr id="19458" name="Picture 2" descr="I:\wetlands\AmphipodAbundance\DigitalPhotos\slidesphotos\KidderCnty_2005Grass.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0714"/>
          <a:stretch/>
        </p:blipFill>
        <p:spPr bwMode="auto">
          <a:xfrm>
            <a:off x="914400" y="1981200"/>
            <a:ext cx="348375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I:\wetlands\AmphipodAbundance\DigitalPhotos\slidesphotos\KidderCnty_2010Grass.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30714"/>
          <a:stretch/>
        </p:blipFill>
        <p:spPr bwMode="auto">
          <a:xfrm>
            <a:off x="4728882" y="1990165"/>
            <a:ext cx="3483759"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4728881" y="1447800"/>
            <a:ext cx="3483759"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pitchFamily="34" charset="0"/>
              </a:defRPr>
            </a:lvl2pPr>
            <a:lvl3pPr algn="l" rtl="0" eaLnBrk="1" fontAlgn="base" hangingPunct="1">
              <a:spcBef>
                <a:spcPct val="0"/>
              </a:spcBef>
              <a:spcAft>
                <a:spcPct val="0"/>
              </a:spcAft>
              <a:defRPr sz="3600" b="1">
                <a:solidFill>
                  <a:srgbClr val="FFFF99"/>
                </a:solidFill>
                <a:latin typeface="Arial" pitchFamily="34" charset="0"/>
              </a:defRPr>
            </a:lvl3pPr>
            <a:lvl4pPr algn="l" rtl="0" eaLnBrk="1" fontAlgn="base" hangingPunct="1">
              <a:spcBef>
                <a:spcPct val="0"/>
              </a:spcBef>
              <a:spcAft>
                <a:spcPct val="0"/>
              </a:spcAft>
              <a:defRPr sz="3600" b="1">
                <a:solidFill>
                  <a:srgbClr val="FFFF99"/>
                </a:solidFill>
                <a:latin typeface="Arial" pitchFamily="34" charset="0"/>
              </a:defRPr>
            </a:lvl4pPr>
            <a:lvl5pPr algn="l" rtl="0" eaLnBrk="1" fontAlgn="base" hangingPunct="1">
              <a:spcBef>
                <a:spcPct val="0"/>
              </a:spcBef>
              <a:spcAft>
                <a:spcPct val="0"/>
              </a:spcAft>
              <a:defRPr sz="3600" b="1">
                <a:solidFill>
                  <a:srgbClr val="FFFF99"/>
                </a:solidFill>
                <a:latin typeface="Arial" pitchFamily="34" charset="0"/>
              </a:defRPr>
            </a:lvl5pPr>
            <a:lvl6pPr marL="457200" algn="l" rtl="0" eaLnBrk="1" fontAlgn="base" hangingPunct="1">
              <a:spcBef>
                <a:spcPct val="0"/>
              </a:spcBef>
              <a:spcAft>
                <a:spcPct val="0"/>
              </a:spcAft>
              <a:defRPr sz="3600" b="1">
                <a:solidFill>
                  <a:srgbClr val="FFFF99"/>
                </a:solidFill>
                <a:latin typeface="Arial" pitchFamily="34" charset="0"/>
              </a:defRPr>
            </a:lvl6pPr>
            <a:lvl7pPr marL="914400" algn="l" rtl="0" eaLnBrk="1" fontAlgn="base" hangingPunct="1">
              <a:spcBef>
                <a:spcPct val="0"/>
              </a:spcBef>
              <a:spcAft>
                <a:spcPct val="0"/>
              </a:spcAft>
              <a:defRPr sz="3600" b="1">
                <a:solidFill>
                  <a:srgbClr val="FFFF99"/>
                </a:solidFill>
                <a:latin typeface="Arial" pitchFamily="34" charset="0"/>
              </a:defRPr>
            </a:lvl7pPr>
            <a:lvl8pPr marL="1371600" algn="l" rtl="0" eaLnBrk="1" fontAlgn="base" hangingPunct="1">
              <a:spcBef>
                <a:spcPct val="0"/>
              </a:spcBef>
              <a:spcAft>
                <a:spcPct val="0"/>
              </a:spcAft>
              <a:defRPr sz="3600" b="1">
                <a:solidFill>
                  <a:srgbClr val="FFFF99"/>
                </a:solidFill>
                <a:latin typeface="Arial" pitchFamily="34" charset="0"/>
              </a:defRPr>
            </a:lvl8pPr>
            <a:lvl9pPr marL="1828800" algn="l" rtl="0" eaLnBrk="1" fontAlgn="base" hangingPunct="1">
              <a:spcBef>
                <a:spcPct val="0"/>
              </a:spcBef>
              <a:spcAft>
                <a:spcPct val="0"/>
              </a:spcAft>
              <a:defRPr sz="3600" b="1">
                <a:solidFill>
                  <a:srgbClr val="FFFF99"/>
                </a:solidFill>
                <a:latin typeface="Arial" pitchFamily="34" charset="0"/>
              </a:defRPr>
            </a:lvl9pPr>
          </a:lstStyle>
          <a:p>
            <a:pPr algn="ctr"/>
            <a:r>
              <a:rPr lang="en-US" dirty="0"/>
              <a:t>2010</a:t>
            </a:r>
          </a:p>
        </p:txBody>
      </p:sp>
      <p:sp>
        <p:nvSpPr>
          <p:cNvPr id="9" name="Title 1"/>
          <p:cNvSpPr txBox="1">
            <a:spLocks/>
          </p:cNvSpPr>
          <p:nvPr/>
        </p:nvSpPr>
        <p:spPr bwMode="auto">
          <a:xfrm>
            <a:off x="905435" y="1447800"/>
            <a:ext cx="3483759"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pitchFamily="34" charset="0"/>
              </a:defRPr>
            </a:lvl2pPr>
            <a:lvl3pPr algn="l" rtl="0" eaLnBrk="1" fontAlgn="base" hangingPunct="1">
              <a:spcBef>
                <a:spcPct val="0"/>
              </a:spcBef>
              <a:spcAft>
                <a:spcPct val="0"/>
              </a:spcAft>
              <a:defRPr sz="3600" b="1">
                <a:solidFill>
                  <a:srgbClr val="FFFF99"/>
                </a:solidFill>
                <a:latin typeface="Arial" pitchFamily="34" charset="0"/>
              </a:defRPr>
            </a:lvl3pPr>
            <a:lvl4pPr algn="l" rtl="0" eaLnBrk="1" fontAlgn="base" hangingPunct="1">
              <a:spcBef>
                <a:spcPct val="0"/>
              </a:spcBef>
              <a:spcAft>
                <a:spcPct val="0"/>
              </a:spcAft>
              <a:defRPr sz="3600" b="1">
                <a:solidFill>
                  <a:srgbClr val="FFFF99"/>
                </a:solidFill>
                <a:latin typeface="Arial" pitchFamily="34" charset="0"/>
              </a:defRPr>
            </a:lvl4pPr>
            <a:lvl5pPr algn="l" rtl="0" eaLnBrk="1" fontAlgn="base" hangingPunct="1">
              <a:spcBef>
                <a:spcPct val="0"/>
              </a:spcBef>
              <a:spcAft>
                <a:spcPct val="0"/>
              </a:spcAft>
              <a:defRPr sz="3600" b="1">
                <a:solidFill>
                  <a:srgbClr val="FFFF99"/>
                </a:solidFill>
                <a:latin typeface="Arial" pitchFamily="34" charset="0"/>
              </a:defRPr>
            </a:lvl5pPr>
            <a:lvl6pPr marL="457200" algn="l" rtl="0" eaLnBrk="1" fontAlgn="base" hangingPunct="1">
              <a:spcBef>
                <a:spcPct val="0"/>
              </a:spcBef>
              <a:spcAft>
                <a:spcPct val="0"/>
              </a:spcAft>
              <a:defRPr sz="3600" b="1">
                <a:solidFill>
                  <a:srgbClr val="FFFF99"/>
                </a:solidFill>
                <a:latin typeface="Arial" pitchFamily="34" charset="0"/>
              </a:defRPr>
            </a:lvl6pPr>
            <a:lvl7pPr marL="914400" algn="l" rtl="0" eaLnBrk="1" fontAlgn="base" hangingPunct="1">
              <a:spcBef>
                <a:spcPct val="0"/>
              </a:spcBef>
              <a:spcAft>
                <a:spcPct val="0"/>
              </a:spcAft>
              <a:defRPr sz="3600" b="1">
                <a:solidFill>
                  <a:srgbClr val="FFFF99"/>
                </a:solidFill>
                <a:latin typeface="Arial" pitchFamily="34" charset="0"/>
              </a:defRPr>
            </a:lvl7pPr>
            <a:lvl8pPr marL="1371600" algn="l" rtl="0" eaLnBrk="1" fontAlgn="base" hangingPunct="1">
              <a:spcBef>
                <a:spcPct val="0"/>
              </a:spcBef>
              <a:spcAft>
                <a:spcPct val="0"/>
              </a:spcAft>
              <a:defRPr sz="3600" b="1">
                <a:solidFill>
                  <a:srgbClr val="FFFF99"/>
                </a:solidFill>
                <a:latin typeface="Arial" pitchFamily="34" charset="0"/>
              </a:defRPr>
            </a:lvl8pPr>
            <a:lvl9pPr marL="1828800" algn="l" rtl="0" eaLnBrk="1" fontAlgn="base" hangingPunct="1">
              <a:spcBef>
                <a:spcPct val="0"/>
              </a:spcBef>
              <a:spcAft>
                <a:spcPct val="0"/>
              </a:spcAft>
              <a:defRPr sz="3600" b="1">
                <a:solidFill>
                  <a:srgbClr val="FFFF99"/>
                </a:solidFill>
                <a:latin typeface="Arial" pitchFamily="34" charset="0"/>
              </a:defRPr>
            </a:lvl9pPr>
          </a:lstStyle>
          <a:p>
            <a:pPr algn="ctr"/>
            <a:r>
              <a:rPr lang="en-US" dirty="0"/>
              <a:t>2005</a:t>
            </a:r>
          </a:p>
        </p:txBody>
      </p:sp>
    </p:spTree>
    <p:extLst>
      <p:ext uri="{BB962C8B-B14F-4D97-AF65-F5344CB8AC3E}">
        <p14:creationId xmlns:p14="http://schemas.microsoft.com/office/powerpoint/2010/main" val="283844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03173" y="2667000"/>
            <a:ext cx="4430447" cy="4127585"/>
          </a:xfrm>
          <a:prstGeom prst="rect">
            <a:avLst/>
          </a:prstGeom>
          <a:noFill/>
          <a:extLst>
            <a:ext uri="{909E8E84-426E-40DD-AFC4-6F175D3DCCD1}">
              <a14:hiddenFill xmlns:a14="http://schemas.microsoft.com/office/drawing/2010/main">
                <a:solidFill>
                  <a:srgbClr val="FFFFFF"/>
                </a:solidFill>
              </a14:hiddenFill>
            </a:ext>
          </a:extLst>
        </p:spPr>
      </p:pic>
      <p:sp>
        <p:nvSpPr>
          <p:cNvPr id="163842" name="Rectangle 2"/>
          <p:cNvSpPr>
            <a:spLocks noGrp="1" noChangeArrowheads="1"/>
          </p:cNvSpPr>
          <p:nvPr>
            <p:ph type="title"/>
          </p:nvPr>
        </p:nvSpPr>
        <p:spPr/>
        <p:txBody>
          <a:bodyPr/>
          <a:lstStyle/>
          <a:p>
            <a:r>
              <a:rPr lang="en-US" dirty="0"/>
              <a:t>Landscape Modifications</a:t>
            </a:r>
          </a:p>
        </p:txBody>
      </p:sp>
      <p:sp>
        <p:nvSpPr>
          <p:cNvPr id="163843" name="Rectangle 3"/>
          <p:cNvSpPr>
            <a:spLocks noGrp="1" noChangeArrowheads="1"/>
          </p:cNvSpPr>
          <p:nvPr>
            <p:ph type="body" idx="1"/>
          </p:nvPr>
        </p:nvSpPr>
        <p:spPr>
          <a:xfrm>
            <a:off x="381000" y="1371600"/>
            <a:ext cx="8305800" cy="1676400"/>
          </a:xfrm>
        </p:spPr>
        <p:txBody>
          <a:bodyPr/>
          <a:lstStyle/>
          <a:p>
            <a:r>
              <a:rPr lang="en-US" sz="2400" dirty="0"/>
              <a:t>Increased agriculture intensity over the past century has decreased the number and quality of wetlands</a:t>
            </a:r>
          </a:p>
          <a:p>
            <a:r>
              <a:rPr lang="en-US" sz="2400" dirty="0"/>
              <a:t>Landscape modifications have impacted prairie wetlands by:</a:t>
            </a:r>
            <a:endParaRPr lang="en-US" sz="2000" dirty="0"/>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sp>
        <p:nvSpPr>
          <p:cNvPr id="5" name="Rectangle 3"/>
          <p:cNvSpPr txBox="1">
            <a:spLocks noChangeArrowheads="1"/>
          </p:cNvSpPr>
          <p:nvPr/>
        </p:nvSpPr>
        <p:spPr bwMode="auto">
          <a:xfrm>
            <a:off x="381000" y="2971800"/>
            <a:ext cx="4572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9pPr>
          </a:lstStyle>
          <a:p>
            <a:pPr lvl="1"/>
            <a:r>
              <a:rPr lang="en-US" sz="2000" dirty="0"/>
              <a:t>increasing surface-water connections</a:t>
            </a:r>
          </a:p>
          <a:p>
            <a:pPr lvl="1"/>
            <a:r>
              <a:rPr lang="en-US" sz="2000" dirty="0"/>
              <a:t>increasing in sedimentation and contamination of wetlands</a:t>
            </a:r>
          </a:p>
          <a:p>
            <a:pPr lvl="1"/>
            <a:r>
              <a:rPr lang="en-US" sz="2000" dirty="0"/>
              <a:t>improve conditions for invasive fishes and vegetation</a:t>
            </a:r>
          </a:p>
        </p:txBody>
      </p:sp>
    </p:spTree>
    <p:extLst>
      <p:ext uri="{BB962C8B-B14F-4D97-AF65-F5344CB8AC3E}">
        <p14:creationId xmlns:p14="http://schemas.microsoft.com/office/powerpoint/2010/main" val="29249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Objectives of Two Studies</a:t>
            </a:r>
          </a:p>
        </p:txBody>
      </p:sp>
      <p:sp>
        <p:nvSpPr>
          <p:cNvPr id="163843" name="Rectangle 3"/>
          <p:cNvSpPr>
            <a:spLocks noGrp="1" noChangeArrowheads="1"/>
          </p:cNvSpPr>
          <p:nvPr>
            <p:ph type="body" idx="1"/>
          </p:nvPr>
        </p:nvSpPr>
        <p:spPr/>
        <p:txBody>
          <a:bodyPr/>
          <a:lstStyle/>
          <a:p>
            <a:pPr marL="514350" indent="-514350">
              <a:buFont typeface="+mj-lt"/>
              <a:buAutoNum type="arabicPeriod"/>
            </a:pPr>
            <a:r>
              <a:rPr lang="en-US" dirty="0"/>
              <a:t>Amphipod Density</a:t>
            </a:r>
          </a:p>
          <a:p>
            <a:pPr marL="914400" lvl="1" indent="-514350"/>
            <a:r>
              <a:rPr lang="en-US" dirty="0"/>
              <a:t>Water level change</a:t>
            </a:r>
          </a:p>
          <a:p>
            <a:pPr marL="914400" lvl="1" indent="-514350"/>
            <a:r>
              <a:rPr lang="en-US" dirty="0"/>
              <a:t>Landscape Modification</a:t>
            </a:r>
          </a:p>
          <a:p>
            <a:pPr marL="914400" lvl="1" indent="-514350"/>
            <a:r>
              <a:rPr lang="en-US" dirty="0"/>
              <a:t>Occurrence and abundance of fish and cattail</a:t>
            </a:r>
          </a:p>
          <a:p>
            <a:pPr marL="514350" indent="-514350">
              <a:buFont typeface="+mj-lt"/>
              <a:buAutoNum type="arabicPeriod"/>
            </a:pPr>
            <a:r>
              <a:rPr lang="en-US" dirty="0"/>
              <a:t>Chlorophyll </a:t>
            </a:r>
            <a:r>
              <a:rPr lang="en-US" i="1" dirty="0"/>
              <a:t>a</a:t>
            </a:r>
            <a:endParaRPr lang="en-US" dirty="0"/>
          </a:p>
          <a:p>
            <a:pPr lvl="1"/>
            <a:r>
              <a:rPr lang="en-US" dirty="0"/>
              <a:t>Remotely sense Chlorophyll </a:t>
            </a:r>
            <a:r>
              <a:rPr lang="en-US" i="1" dirty="0"/>
              <a:t>a </a:t>
            </a:r>
            <a:r>
              <a:rPr lang="en-US" dirty="0"/>
              <a:t>concentration</a:t>
            </a:r>
          </a:p>
          <a:p>
            <a:pPr lvl="1"/>
            <a:r>
              <a:rPr lang="en-US" sz="2400" dirty="0"/>
              <a:t>Test Alternative Equilibria Hypothesis on a landscape scale (1,000 wetlands)</a:t>
            </a:r>
          </a:p>
          <a:p>
            <a:pPr lvl="1"/>
            <a:r>
              <a:rPr lang="en-US" dirty="0"/>
              <a:t>Predict chlorophyll </a:t>
            </a:r>
            <a:r>
              <a:rPr lang="en-US" i="1" dirty="0"/>
              <a:t>a </a:t>
            </a:r>
            <a:r>
              <a:rPr lang="en-US" dirty="0"/>
              <a:t>and amphipod densities from landscape characteristics</a:t>
            </a:r>
            <a:endParaRPr lang="en-US" sz="2400" dirty="0"/>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spTree>
    <p:extLst>
      <p:ext uri="{BB962C8B-B14F-4D97-AF65-F5344CB8AC3E}">
        <p14:creationId xmlns:p14="http://schemas.microsoft.com/office/powerpoint/2010/main" val="242406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Study Area</a:t>
            </a:r>
          </a:p>
        </p:txBody>
      </p:sp>
      <p:sp>
        <p:nvSpPr>
          <p:cNvPr id="163843" name="Rectangle 3"/>
          <p:cNvSpPr>
            <a:spLocks noGrp="1" noChangeArrowheads="1"/>
          </p:cNvSpPr>
          <p:nvPr>
            <p:ph type="body" idx="1"/>
          </p:nvPr>
        </p:nvSpPr>
        <p:spPr>
          <a:xfrm>
            <a:off x="381000" y="1371600"/>
            <a:ext cx="3864134" cy="2514600"/>
          </a:xfrm>
        </p:spPr>
        <p:txBody>
          <a:bodyPr/>
          <a:lstStyle/>
          <a:p>
            <a:r>
              <a:rPr lang="en-US" sz="2400" dirty="0"/>
              <a:t>Three physiographic regions, North Dakota:</a:t>
            </a:r>
          </a:p>
          <a:p>
            <a:pPr lvl="1"/>
            <a:r>
              <a:rPr lang="en-US" sz="1600" dirty="0"/>
              <a:t>Red River Valley</a:t>
            </a:r>
          </a:p>
          <a:p>
            <a:pPr lvl="1"/>
            <a:r>
              <a:rPr lang="en-US" sz="1600" dirty="0"/>
              <a:t>Northern Glaciated Plains</a:t>
            </a:r>
          </a:p>
          <a:p>
            <a:pPr lvl="1"/>
            <a:r>
              <a:rPr lang="en-US" sz="1600" dirty="0"/>
              <a:t>Missouri Coteau</a:t>
            </a:r>
          </a:p>
          <a:p>
            <a:r>
              <a:rPr lang="en-US" sz="2400" dirty="0"/>
              <a:t>Randomly selected townships </a:t>
            </a:r>
          </a:p>
        </p:txBody>
      </p:sp>
      <p:sp>
        <p:nvSpPr>
          <p:cNvPr id="163844" name="Text Box 4"/>
          <p:cNvSpPr txBox="1">
            <a:spLocks noChangeArrowheads="1"/>
          </p:cNvSpPr>
          <p:nvPr/>
        </p:nvSpPr>
        <p:spPr bwMode="auto">
          <a:xfrm>
            <a:off x="5638800" y="25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dirty="0">
                <a:solidFill>
                  <a:schemeClr val="bg1"/>
                </a:solidFill>
              </a:rPr>
              <a:t> </a:t>
            </a:r>
          </a:p>
        </p:txBody>
      </p:sp>
      <p:pic>
        <p:nvPicPr>
          <p:cNvPr id="1648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1" y="685800"/>
            <a:ext cx="4516834" cy="2878375"/>
          </a:xfrm>
          <a:prstGeom prst="rect">
            <a:avLst/>
          </a:prstGeom>
          <a:noFill/>
          <a:ln>
            <a:noFill/>
          </a:ln>
          <a:effectLst/>
        </p:spPr>
      </p:pic>
      <p:sp>
        <p:nvSpPr>
          <p:cNvPr id="9" name="Rectangle 3"/>
          <p:cNvSpPr txBox="1">
            <a:spLocks noChangeArrowheads="1"/>
          </p:cNvSpPr>
          <p:nvPr/>
        </p:nvSpPr>
        <p:spPr bwMode="auto">
          <a:xfrm>
            <a:off x="393819" y="3886200"/>
            <a:ext cx="8542616" cy="195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b="1">
                <a:solidFill>
                  <a:schemeClr val="bg1"/>
                </a:solidFill>
                <a:latin typeface="+mn-lt"/>
              </a:defRPr>
            </a:lvl9pPr>
          </a:lstStyle>
          <a:p>
            <a:r>
              <a:rPr lang="en-US" sz="2400" dirty="0"/>
              <a:t>Revisited randomly selected wetlands initially sampled in 2004-2005 (Anteau and Afton, Wetlands 28:184–196)</a:t>
            </a:r>
          </a:p>
          <a:p>
            <a:r>
              <a:rPr lang="en-US" sz="2400" dirty="0"/>
              <a:t>Semipermanent and permanent wetlands &gt; 4 ha </a:t>
            </a:r>
          </a:p>
        </p:txBody>
      </p:sp>
      <p:sp>
        <p:nvSpPr>
          <p:cNvPr id="3" name="Text Box 5"/>
          <p:cNvSpPr txBox="1">
            <a:spLocks noChangeArrowheads="1"/>
          </p:cNvSpPr>
          <p:nvPr/>
        </p:nvSpPr>
        <p:spPr bwMode="auto">
          <a:xfrm>
            <a:off x="4245133" y="3581400"/>
            <a:ext cx="485794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Univers 47 CondensedLight" charset="0"/>
              </a:rPr>
              <a:t>Sampled 3 wetlands in each</a:t>
            </a:r>
            <a:r>
              <a:rPr kumimoji="0" lang="en-US" sz="1600" b="1" i="0" u="none" strike="noStrike" cap="none" normalizeH="0" dirty="0">
                <a:ln>
                  <a:noFill/>
                </a:ln>
                <a:solidFill>
                  <a:schemeClr val="bg1"/>
                </a:solidFill>
                <a:effectLst/>
                <a:latin typeface="Univers 47 CondensedLight" charset="0"/>
              </a:rPr>
              <a:t> </a:t>
            </a:r>
            <a:r>
              <a:rPr kumimoji="0" lang="en-US" sz="1600" b="1" i="0" u="none" strike="noStrike" cap="none" normalizeH="0" baseline="0" dirty="0">
                <a:ln>
                  <a:noFill/>
                </a:ln>
                <a:solidFill>
                  <a:schemeClr val="bg1"/>
                </a:solidFill>
                <a:effectLst/>
                <a:latin typeface="Univers 47 CondensedLight" charset="0"/>
              </a:rPr>
              <a:t>selected township</a:t>
            </a:r>
            <a:endParaRPr kumimoji="0" lang="en-US" sz="16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05479682"/>
      </p:ext>
    </p:extLst>
  </p:cSld>
  <p:clrMapOvr>
    <a:masterClrMapping/>
  </p:clrMapOvr>
</p:sld>
</file>

<file path=ppt/theme/theme1.xml><?xml version="1.0" encoding="utf-8"?>
<a:theme xmlns:a="http://schemas.openxmlformats.org/drawingml/2006/main" name="green-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green-template</Template>
  <TotalTime>2887</TotalTime>
  <Pages>4</Pages>
  <Words>692</Words>
  <Application>Microsoft Office PowerPoint</Application>
  <PresentationFormat>On-screen Show (4:3)</PresentationFormat>
  <Paragraphs>166</Paragraphs>
  <Slides>31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Times New Roman</vt:lpstr>
      <vt:lpstr>Univers 47 CondensedLight</vt:lpstr>
      <vt:lpstr>Wingdings</vt:lpstr>
      <vt:lpstr>green-template</vt:lpstr>
      <vt:lpstr>SPW 11.0 Graph</vt:lpstr>
      <vt:lpstr>Amphipod Density as a Biological Indicator of Wetland Quality in the Prairie Pothole Region of North Dakota</vt:lpstr>
      <vt:lpstr>Biological Indicators</vt:lpstr>
      <vt:lpstr>Wetland and Water Quality</vt:lpstr>
      <vt:lpstr>Wetland Productivity</vt:lpstr>
      <vt:lpstr>Climate Cycles</vt:lpstr>
      <vt:lpstr>Climate Cycles: Period Comparison</vt:lpstr>
      <vt:lpstr>Landscape Modifications</vt:lpstr>
      <vt:lpstr>Objectives of Two Studies</vt:lpstr>
      <vt:lpstr>Study Area</vt:lpstr>
      <vt:lpstr>Surrounding Land Use</vt:lpstr>
      <vt:lpstr>Wetlands Sampled</vt:lpstr>
      <vt:lpstr>Data Collection</vt:lpstr>
      <vt:lpstr>Wetland Surveys</vt:lpstr>
      <vt:lpstr>PowerPoint Presentation</vt:lpstr>
      <vt:lpstr>PowerPoint Presentation</vt:lpstr>
      <vt:lpstr>PowerPoint Presentation</vt:lpstr>
      <vt:lpstr>PowerPoint Presentation</vt:lpstr>
      <vt:lpstr>PowerPoint Presentation</vt:lpstr>
      <vt:lpstr>Are current water conditions better for fish?</vt:lpstr>
      <vt:lpstr>PowerPoint Presentation</vt:lpstr>
      <vt:lpstr>PowerPoint Presentation</vt:lpstr>
      <vt:lpstr>Chlorophyll a</vt:lpstr>
      <vt:lpstr>Alternative Equilibria</vt:lpstr>
      <vt:lpstr>Three Methods of Measurement</vt:lpstr>
      <vt:lpstr>Chlorophyll Measured</vt:lpstr>
      <vt:lpstr>PowerPoint Presentation</vt:lpstr>
      <vt:lpstr>PowerPoint Presentation</vt:lpstr>
      <vt:lpstr>PowerPoint Presentation</vt:lpstr>
      <vt:lpstr>PowerPoint Presentation</vt:lpstr>
      <vt:lpstr>Next Steps:</vt:lpstr>
      <vt:lpstr>Acknowledgements</vt:lpstr>
    </vt:vector>
  </TitlesOfParts>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Amphipod Density as a Biological Indicator of Wetland Quality in the Prairie Pothole Region of North Dakota</dc:title>
  <dc:subject>Presentation format with USGS Visual Identity</dc:subject>
  <dc:creator>Mark T Wiltermuth</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Johnson, Allen L.</cp:lastModifiedBy>
  <cp:revision>172</cp:revision>
  <cp:lastPrinted>1998-03-23T17:09:44Z</cp:lastPrinted>
  <dcterms:created xsi:type="dcterms:W3CDTF">2011-09-18T20:39:13Z</dcterms:created>
  <dcterms:modified xsi:type="dcterms:W3CDTF">2018-06-13T15:00:26Z</dcterms:modified>
</cp:coreProperties>
</file>